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0" r:id="rId4"/>
    <p:sldId id="259" r:id="rId5"/>
    <p:sldId id="261" r:id="rId6"/>
    <p:sldId id="262" r:id="rId7"/>
    <p:sldId id="271" r:id="rId8"/>
    <p:sldId id="272" r:id="rId9"/>
    <p:sldId id="273" r:id="rId10"/>
    <p:sldId id="274" r:id="rId11"/>
    <p:sldId id="275" r:id="rId12"/>
    <p:sldId id="276" r:id="rId13"/>
    <p:sldId id="277" r:id="rId14"/>
    <p:sldId id="278" r:id="rId15"/>
    <p:sldId id="279" r:id="rId16"/>
    <p:sldId id="280" r:id="rId17"/>
    <p:sldId id="263" r:id="rId18"/>
    <p:sldId id="264" r:id="rId19"/>
    <p:sldId id="281" r:id="rId20"/>
    <p:sldId id="265" r:id="rId21"/>
    <p:sldId id="266" r:id="rId22"/>
    <p:sldId id="267" r:id="rId23"/>
    <p:sldId id="268" r:id="rId24"/>
    <p:sldId id="284" r:id="rId25"/>
    <p:sldId id="283" r:id="rId26"/>
    <p:sldId id="269" r:id="rId27"/>
    <p:sldId id="282" r:id="rId28"/>
    <p:sldId id="27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EF95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9" d="100"/>
          <a:sy n="89" d="100"/>
        </p:scale>
        <p:origin x="61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2F564B-7D0E-4242-8B85-FF92BA58FC88}"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IN"/>
        </a:p>
      </dgm:t>
    </dgm:pt>
    <dgm:pt modelId="{1A0086DE-CED5-43CF-BDD3-6BAA04509AEC}">
      <dgm:prSet/>
      <dgm:spPr/>
      <dgm:t>
        <a:bodyPr/>
        <a:lstStyle/>
        <a:p>
          <a:r>
            <a:rPr lang="en-IN" dirty="0"/>
            <a:t>ENVIRONMENT CONCERNS</a:t>
          </a:r>
        </a:p>
      </dgm:t>
    </dgm:pt>
    <dgm:pt modelId="{C83F26E9-42A5-430D-B30B-10C849BA965D}" type="parTrans" cxnId="{1C5ADDC7-94F6-44DE-8B10-C746BC707FBA}">
      <dgm:prSet/>
      <dgm:spPr/>
      <dgm:t>
        <a:bodyPr/>
        <a:lstStyle/>
        <a:p>
          <a:endParaRPr lang="en-IN"/>
        </a:p>
      </dgm:t>
    </dgm:pt>
    <dgm:pt modelId="{F92EF255-842A-4916-8842-7B917552AC2C}" type="sibTrans" cxnId="{1C5ADDC7-94F6-44DE-8B10-C746BC707FBA}">
      <dgm:prSet/>
      <dgm:spPr/>
      <dgm:t>
        <a:bodyPr/>
        <a:lstStyle/>
        <a:p>
          <a:endParaRPr lang="en-IN"/>
        </a:p>
      </dgm:t>
    </dgm:pt>
    <dgm:pt modelId="{F6107F5C-BD22-4762-9ADF-27AA214FD899}">
      <dgm:prSet/>
      <dgm:spPr/>
      <dgm:t>
        <a:bodyPr/>
        <a:lstStyle/>
        <a:p>
          <a:r>
            <a:rPr lang="en-IN" dirty="0"/>
            <a:t>COST SAVINGS</a:t>
          </a:r>
        </a:p>
      </dgm:t>
    </dgm:pt>
    <dgm:pt modelId="{04507BB5-07D0-4FEE-A841-92AD107958A7}" type="parTrans" cxnId="{403A144F-34E0-44C9-A5A8-A9A4DC677EAC}">
      <dgm:prSet/>
      <dgm:spPr/>
      <dgm:t>
        <a:bodyPr/>
        <a:lstStyle/>
        <a:p>
          <a:endParaRPr lang="en-IN"/>
        </a:p>
      </dgm:t>
    </dgm:pt>
    <dgm:pt modelId="{C4F49ABF-E86E-43F3-8DE4-CBAE6FB2272C}" type="sibTrans" cxnId="{403A144F-34E0-44C9-A5A8-A9A4DC677EAC}">
      <dgm:prSet/>
      <dgm:spPr/>
      <dgm:t>
        <a:bodyPr/>
        <a:lstStyle/>
        <a:p>
          <a:endParaRPr lang="en-IN"/>
        </a:p>
      </dgm:t>
    </dgm:pt>
    <dgm:pt modelId="{1AEEDA12-6CB0-4389-AF01-2A709882D750}">
      <dgm:prSet/>
      <dgm:spPr/>
      <dgm:t>
        <a:bodyPr/>
        <a:lstStyle/>
        <a:p>
          <a:r>
            <a:rPr lang="en-IN" dirty="0"/>
            <a:t>GOVERNMENT INCENTIVES</a:t>
          </a:r>
        </a:p>
      </dgm:t>
    </dgm:pt>
    <dgm:pt modelId="{8E1049DF-98E8-4DEF-A6A1-D87BFC7ACE37}" type="parTrans" cxnId="{30876C29-0F88-4AF8-AEC9-22FA3FCBC468}">
      <dgm:prSet/>
      <dgm:spPr/>
      <dgm:t>
        <a:bodyPr/>
        <a:lstStyle/>
        <a:p>
          <a:endParaRPr lang="en-IN"/>
        </a:p>
      </dgm:t>
    </dgm:pt>
    <dgm:pt modelId="{FDB73A5B-7EAB-4B89-85A5-BD2AE33E92C1}" type="sibTrans" cxnId="{30876C29-0F88-4AF8-AEC9-22FA3FCBC468}">
      <dgm:prSet/>
      <dgm:spPr/>
      <dgm:t>
        <a:bodyPr/>
        <a:lstStyle/>
        <a:p>
          <a:endParaRPr lang="en-IN"/>
        </a:p>
      </dgm:t>
    </dgm:pt>
    <dgm:pt modelId="{73067662-6AB9-4F06-829F-120D2177D8A2}">
      <dgm:prSet/>
      <dgm:spPr/>
      <dgm:t>
        <a:bodyPr/>
        <a:lstStyle/>
        <a:p>
          <a:r>
            <a:rPr lang="en-IN" dirty="0"/>
            <a:t>RISING FUEL COSTS</a:t>
          </a:r>
        </a:p>
      </dgm:t>
    </dgm:pt>
    <dgm:pt modelId="{ACA68C93-960E-4704-9ADA-AD735320BA6E}" type="parTrans" cxnId="{FA76C3DF-C8F9-43CF-9CD6-B977166A9678}">
      <dgm:prSet/>
      <dgm:spPr/>
      <dgm:t>
        <a:bodyPr/>
        <a:lstStyle/>
        <a:p>
          <a:endParaRPr lang="en-IN"/>
        </a:p>
      </dgm:t>
    </dgm:pt>
    <dgm:pt modelId="{A64E99BF-D22F-436E-BB7F-AA4EA9D544C0}" type="sibTrans" cxnId="{FA76C3DF-C8F9-43CF-9CD6-B977166A9678}">
      <dgm:prSet/>
      <dgm:spPr/>
      <dgm:t>
        <a:bodyPr/>
        <a:lstStyle/>
        <a:p>
          <a:endParaRPr lang="en-IN"/>
        </a:p>
      </dgm:t>
    </dgm:pt>
    <dgm:pt modelId="{465A3988-B1DD-4E39-B131-75531AF4923B}">
      <dgm:prSet/>
      <dgm:spPr/>
      <dgm:t>
        <a:bodyPr/>
        <a:lstStyle/>
        <a:p>
          <a:r>
            <a:rPr lang="en-IN" dirty="0"/>
            <a:t>URBANIZATION</a:t>
          </a:r>
        </a:p>
      </dgm:t>
    </dgm:pt>
    <dgm:pt modelId="{EDFC96F2-48A3-4615-BAE8-E79FBBD72AC5}" type="parTrans" cxnId="{41D31EAC-7A81-4F62-851C-5E3CE94390BF}">
      <dgm:prSet/>
      <dgm:spPr/>
      <dgm:t>
        <a:bodyPr/>
        <a:lstStyle/>
        <a:p>
          <a:endParaRPr lang="en-IN"/>
        </a:p>
      </dgm:t>
    </dgm:pt>
    <dgm:pt modelId="{F3E6B669-7DF1-4F2D-A027-48348C3692F5}" type="sibTrans" cxnId="{41D31EAC-7A81-4F62-851C-5E3CE94390BF}">
      <dgm:prSet/>
      <dgm:spPr/>
      <dgm:t>
        <a:bodyPr/>
        <a:lstStyle/>
        <a:p>
          <a:endParaRPr lang="en-IN"/>
        </a:p>
      </dgm:t>
    </dgm:pt>
    <dgm:pt modelId="{0AECB67D-5C1F-43F6-B24B-3BEFE1439DBC}">
      <dgm:prSet/>
      <dgm:spPr/>
      <dgm:t>
        <a:bodyPr/>
        <a:lstStyle/>
        <a:p>
          <a:r>
            <a:rPr lang="en-IN" dirty="0"/>
            <a:t>GLOBAL SUSTAINABLE MOBILITY</a:t>
          </a:r>
        </a:p>
      </dgm:t>
    </dgm:pt>
    <dgm:pt modelId="{DDC918CA-E124-4E13-B588-BA1D23ED0541}" type="parTrans" cxnId="{42DD2E67-FDBC-4438-A95D-C7373400075C}">
      <dgm:prSet/>
      <dgm:spPr/>
      <dgm:t>
        <a:bodyPr/>
        <a:lstStyle/>
        <a:p>
          <a:endParaRPr lang="en-IN"/>
        </a:p>
      </dgm:t>
    </dgm:pt>
    <dgm:pt modelId="{C1024BC7-1AE0-469F-A44A-34884C11DF9E}" type="sibTrans" cxnId="{42DD2E67-FDBC-4438-A95D-C7373400075C}">
      <dgm:prSet/>
      <dgm:spPr/>
      <dgm:t>
        <a:bodyPr/>
        <a:lstStyle/>
        <a:p>
          <a:endParaRPr lang="en-IN"/>
        </a:p>
      </dgm:t>
    </dgm:pt>
    <dgm:pt modelId="{3C7AA98A-C5CA-4B25-99BE-2E7EDAA5ED40}" type="pres">
      <dgm:prSet presAssocID="{2A2F564B-7D0E-4242-8B85-FF92BA58FC88}" presName="compositeShape" presStyleCnt="0">
        <dgm:presLayoutVars>
          <dgm:dir/>
          <dgm:resizeHandles/>
        </dgm:presLayoutVars>
      </dgm:prSet>
      <dgm:spPr/>
    </dgm:pt>
    <dgm:pt modelId="{4B4F7735-993D-4A12-AD60-EB578F488FAE}" type="pres">
      <dgm:prSet presAssocID="{2A2F564B-7D0E-4242-8B85-FF92BA58FC88}" presName="pyramid" presStyleLbl="node1" presStyleIdx="0" presStyleCnt="1" custScaleX="99011"/>
      <dgm:spPr>
        <a:solidFill>
          <a:srgbClr val="92D050"/>
        </a:solidFill>
      </dgm:spPr>
    </dgm:pt>
    <dgm:pt modelId="{FD3C16DA-E554-452E-9E15-CA9CBDFDEDB1}" type="pres">
      <dgm:prSet presAssocID="{2A2F564B-7D0E-4242-8B85-FF92BA58FC88}" presName="theList" presStyleCnt="0"/>
      <dgm:spPr/>
    </dgm:pt>
    <dgm:pt modelId="{851C6866-A4FB-4640-900D-200EFD1BEC60}" type="pres">
      <dgm:prSet presAssocID="{1A0086DE-CED5-43CF-BDD3-6BAA04509AEC}" presName="aNode" presStyleLbl="fgAcc1" presStyleIdx="0" presStyleCnt="6">
        <dgm:presLayoutVars>
          <dgm:bulletEnabled val="1"/>
        </dgm:presLayoutVars>
      </dgm:prSet>
      <dgm:spPr/>
    </dgm:pt>
    <dgm:pt modelId="{91F447AD-68CF-45E7-AB21-293273C4E0D7}" type="pres">
      <dgm:prSet presAssocID="{1A0086DE-CED5-43CF-BDD3-6BAA04509AEC}" presName="aSpace" presStyleCnt="0"/>
      <dgm:spPr/>
    </dgm:pt>
    <dgm:pt modelId="{2F3F3BF6-7106-4A4F-8EE7-5CFCEE24CE6E}" type="pres">
      <dgm:prSet presAssocID="{F6107F5C-BD22-4762-9ADF-27AA214FD899}" presName="aNode" presStyleLbl="fgAcc1" presStyleIdx="1" presStyleCnt="6">
        <dgm:presLayoutVars>
          <dgm:bulletEnabled val="1"/>
        </dgm:presLayoutVars>
      </dgm:prSet>
      <dgm:spPr/>
    </dgm:pt>
    <dgm:pt modelId="{57870594-E9C4-4027-941F-39D5B4FDBF93}" type="pres">
      <dgm:prSet presAssocID="{F6107F5C-BD22-4762-9ADF-27AA214FD899}" presName="aSpace" presStyleCnt="0"/>
      <dgm:spPr/>
    </dgm:pt>
    <dgm:pt modelId="{C0775BEF-00DD-473E-BB1C-B09710243250}" type="pres">
      <dgm:prSet presAssocID="{1AEEDA12-6CB0-4389-AF01-2A709882D750}" presName="aNode" presStyleLbl="fgAcc1" presStyleIdx="2" presStyleCnt="6">
        <dgm:presLayoutVars>
          <dgm:bulletEnabled val="1"/>
        </dgm:presLayoutVars>
      </dgm:prSet>
      <dgm:spPr/>
    </dgm:pt>
    <dgm:pt modelId="{EC26514B-6510-4FC6-B722-BBC1CD6ECA5E}" type="pres">
      <dgm:prSet presAssocID="{1AEEDA12-6CB0-4389-AF01-2A709882D750}" presName="aSpace" presStyleCnt="0"/>
      <dgm:spPr/>
    </dgm:pt>
    <dgm:pt modelId="{B808B056-881D-4D0D-B6C0-10C26F097904}" type="pres">
      <dgm:prSet presAssocID="{73067662-6AB9-4F06-829F-120D2177D8A2}" presName="aNode" presStyleLbl="fgAcc1" presStyleIdx="3" presStyleCnt="6">
        <dgm:presLayoutVars>
          <dgm:bulletEnabled val="1"/>
        </dgm:presLayoutVars>
      </dgm:prSet>
      <dgm:spPr/>
    </dgm:pt>
    <dgm:pt modelId="{05F82154-8889-4C48-9980-15FEEE464DF4}" type="pres">
      <dgm:prSet presAssocID="{73067662-6AB9-4F06-829F-120D2177D8A2}" presName="aSpace" presStyleCnt="0"/>
      <dgm:spPr/>
    </dgm:pt>
    <dgm:pt modelId="{F5EA4FAD-F890-4EAB-A983-20CEE24A0DD3}" type="pres">
      <dgm:prSet presAssocID="{465A3988-B1DD-4E39-B131-75531AF4923B}" presName="aNode" presStyleLbl="fgAcc1" presStyleIdx="4" presStyleCnt="6">
        <dgm:presLayoutVars>
          <dgm:bulletEnabled val="1"/>
        </dgm:presLayoutVars>
      </dgm:prSet>
      <dgm:spPr/>
    </dgm:pt>
    <dgm:pt modelId="{E48938A0-9FC4-497B-98A5-C65128E18DE6}" type="pres">
      <dgm:prSet presAssocID="{465A3988-B1DD-4E39-B131-75531AF4923B}" presName="aSpace" presStyleCnt="0"/>
      <dgm:spPr/>
    </dgm:pt>
    <dgm:pt modelId="{CC25D8CD-33F9-4EF0-873B-4950231C0ADC}" type="pres">
      <dgm:prSet presAssocID="{0AECB67D-5C1F-43F6-B24B-3BEFE1439DBC}" presName="aNode" presStyleLbl="fgAcc1" presStyleIdx="5" presStyleCnt="6">
        <dgm:presLayoutVars>
          <dgm:bulletEnabled val="1"/>
        </dgm:presLayoutVars>
      </dgm:prSet>
      <dgm:spPr/>
    </dgm:pt>
    <dgm:pt modelId="{EE3FA7AE-0611-4BA8-9BC8-23704D3C5CBB}" type="pres">
      <dgm:prSet presAssocID="{0AECB67D-5C1F-43F6-B24B-3BEFE1439DBC}" presName="aSpace" presStyleCnt="0"/>
      <dgm:spPr/>
    </dgm:pt>
  </dgm:ptLst>
  <dgm:cxnLst>
    <dgm:cxn modelId="{48C5841F-420F-4515-92FC-C7D4EBAC57C5}" type="presOf" srcId="{0AECB67D-5C1F-43F6-B24B-3BEFE1439DBC}" destId="{CC25D8CD-33F9-4EF0-873B-4950231C0ADC}" srcOrd="0" destOrd="0" presId="urn:microsoft.com/office/officeart/2005/8/layout/pyramid2"/>
    <dgm:cxn modelId="{30876C29-0F88-4AF8-AEC9-22FA3FCBC468}" srcId="{2A2F564B-7D0E-4242-8B85-FF92BA58FC88}" destId="{1AEEDA12-6CB0-4389-AF01-2A709882D750}" srcOrd="2" destOrd="0" parTransId="{8E1049DF-98E8-4DEF-A6A1-D87BFC7ACE37}" sibTransId="{FDB73A5B-7EAB-4B89-85A5-BD2AE33E92C1}"/>
    <dgm:cxn modelId="{22539F31-D9BE-4036-8DF2-BBECF1A2D689}" type="presOf" srcId="{2A2F564B-7D0E-4242-8B85-FF92BA58FC88}" destId="{3C7AA98A-C5CA-4B25-99BE-2E7EDAA5ED40}" srcOrd="0" destOrd="0" presId="urn:microsoft.com/office/officeart/2005/8/layout/pyramid2"/>
    <dgm:cxn modelId="{42DD2E67-FDBC-4438-A95D-C7373400075C}" srcId="{2A2F564B-7D0E-4242-8B85-FF92BA58FC88}" destId="{0AECB67D-5C1F-43F6-B24B-3BEFE1439DBC}" srcOrd="5" destOrd="0" parTransId="{DDC918CA-E124-4E13-B588-BA1D23ED0541}" sibTransId="{C1024BC7-1AE0-469F-A44A-34884C11DF9E}"/>
    <dgm:cxn modelId="{403A144F-34E0-44C9-A5A8-A9A4DC677EAC}" srcId="{2A2F564B-7D0E-4242-8B85-FF92BA58FC88}" destId="{F6107F5C-BD22-4762-9ADF-27AA214FD899}" srcOrd="1" destOrd="0" parTransId="{04507BB5-07D0-4FEE-A841-92AD107958A7}" sibTransId="{C4F49ABF-E86E-43F3-8DE4-CBAE6FB2272C}"/>
    <dgm:cxn modelId="{9CA9CA56-3322-4DFA-953D-89DA9D343017}" type="presOf" srcId="{F6107F5C-BD22-4762-9ADF-27AA214FD899}" destId="{2F3F3BF6-7106-4A4F-8EE7-5CFCEE24CE6E}" srcOrd="0" destOrd="0" presId="urn:microsoft.com/office/officeart/2005/8/layout/pyramid2"/>
    <dgm:cxn modelId="{F3ACF37F-4057-4D1B-9978-4828401E583A}" type="presOf" srcId="{73067662-6AB9-4F06-829F-120D2177D8A2}" destId="{B808B056-881D-4D0D-B6C0-10C26F097904}" srcOrd="0" destOrd="0" presId="urn:microsoft.com/office/officeart/2005/8/layout/pyramid2"/>
    <dgm:cxn modelId="{41D31EAC-7A81-4F62-851C-5E3CE94390BF}" srcId="{2A2F564B-7D0E-4242-8B85-FF92BA58FC88}" destId="{465A3988-B1DD-4E39-B131-75531AF4923B}" srcOrd="4" destOrd="0" parTransId="{EDFC96F2-48A3-4615-BAE8-E79FBBD72AC5}" sibTransId="{F3E6B669-7DF1-4F2D-A027-48348C3692F5}"/>
    <dgm:cxn modelId="{7DF734AF-A6F0-47E2-B52E-F6C3F2AAA902}" type="presOf" srcId="{465A3988-B1DD-4E39-B131-75531AF4923B}" destId="{F5EA4FAD-F890-4EAB-A983-20CEE24A0DD3}" srcOrd="0" destOrd="0" presId="urn:microsoft.com/office/officeart/2005/8/layout/pyramid2"/>
    <dgm:cxn modelId="{1C5ADDC7-94F6-44DE-8B10-C746BC707FBA}" srcId="{2A2F564B-7D0E-4242-8B85-FF92BA58FC88}" destId="{1A0086DE-CED5-43CF-BDD3-6BAA04509AEC}" srcOrd="0" destOrd="0" parTransId="{C83F26E9-42A5-430D-B30B-10C849BA965D}" sibTransId="{F92EF255-842A-4916-8842-7B917552AC2C}"/>
    <dgm:cxn modelId="{C5040FDA-18E0-4293-9BFB-0B32E70C2FF4}" type="presOf" srcId="{1A0086DE-CED5-43CF-BDD3-6BAA04509AEC}" destId="{851C6866-A4FB-4640-900D-200EFD1BEC60}" srcOrd="0" destOrd="0" presId="urn:microsoft.com/office/officeart/2005/8/layout/pyramid2"/>
    <dgm:cxn modelId="{FA76C3DF-C8F9-43CF-9CD6-B977166A9678}" srcId="{2A2F564B-7D0E-4242-8B85-FF92BA58FC88}" destId="{73067662-6AB9-4F06-829F-120D2177D8A2}" srcOrd="3" destOrd="0" parTransId="{ACA68C93-960E-4704-9ADA-AD735320BA6E}" sibTransId="{A64E99BF-D22F-436E-BB7F-AA4EA9D544C0}"/>
    <dgm:cxn modelId="{0C0F69F3-B8E5-41FC-B270-FBD8E11E3701}" type="presOf" srcId="{1AEEDA12-6CB0-4389-AF01-2A709882D750}" destId="{C0775BEF-00DD-473E-BB1C-B09710243250}" srcOrd="0" destOrd="0" presId="urn:microsoft.com/office/officeart/2005/8/layout/pyramid2"/>
    <dgm:cxn modelId="{FACE20AA-3F7A-4925-9658-412EB12F112C}" type="presParOf" srcId="{3C7AA98A-C5CA-4B25-99BE-2E7EDAA5ED40}" destId="{4B4F7735-993D-4A12-AD60-EB578F488FAE}" srcOrd="0" destOrd="0" presId="urn:microsoft.com/office/officeart/2005/8/layout/pyramid2"/>
    <dgm:cxn modelId="{47FC28A7-70E9-4249-9E17-B85C867E4278}" type="presParOf" srcId="{3C7AA98A-C5CA-4B25-99BE-2E7EDAA5ED40}" destId="{FD3C16DA-E554-452E-9E15-CA9CBDFDEDB1}" srcOrd="1" destOrd="0" presId="urn:microsoft.com/office/officeart/2005/8/layout/pyramid2"/>
    <dgm:cxn modelId="{F3F5FC0F-CA18-4B0C-BDB8-28A5B0426E7E}" type="presParOf" srcId="{FD3C16DA-E554-452E-9E15-CA9CBDFDEDB1}" destId="{851C6866-A4FB-4640-900D-200EFD1BEC60}" srcOrd="0" destOrd="0" presId="urn:microsoft.com/office/officeart/2005/8/layout/pyramid2"/>
    <dgm:cxn modelId="{0FC4FD92-1396-4A58-9B86-114910E2443D}" type="presParOf" srcId="{FD3C16DA-E554-452E-9E15-CA9CBDFDEDB1}" destId="{91F447AD-68CF-45E7-AB21-293273C4E0D7}" srcOrd="1" destOrd="0" presId="urn:microsoft.com/office/officeart/2005/8/layout/pyramid2"/>
    <dgm:cxn modelId="{6BB65754-AE09-496C-8B49-8AF032059540}" type="presParOf" srcId="{FD3C16DA-E554-452E-9E15-CA9CBDFDEDB1}" destId="{2F3F3BF6-7106-4A4F-8EE7-5CFCEE24CE6E}" srcOrd="2" destOrd="0" presId="urn:microsoft.com/office/officeart/2005/8/layout/pyramid2"/>
    <dgm:cxn modelId="{7A31CEDD-A4A5-421F-AA11-B4A48C485120}" type="presParOf" srcId="{FD3C16DA-E554-452E-9E15-CA9CBDFDEDB1}" destId="{57870594-E9C4-4027-941F-39D5B4FDBF93}" srcOrd="3" destOrd="0" presId="urn:microsoft.com/office/officeart/2005/8/layout/pyramid2"/>
    <dgm:cxn modelId="{D4CD67A0-758D-469C-9A38-20DECDC1CA74}" type="presParOf" srcId="{FD3C16DA-E554-452E-9E15-CA9CBDFDEDB1}" destId="{C0775BEF-00DD-473E-BB1C-B09710243250}" srcOrd="4" destOrd="0" presId="urn:microsoft.com/office/officeart/2005/8/layout/pyramid2"/>
    <dgm:cxn modelId="{C3B2110F-F460-4BD8-BE92-C095F722AF89}" type="presParOf" srcId="{FD3C16DA-E554-452E-9E15-CA9CBDFDEDB1}" destId="{EC26514B-6510-4FC6-B722-BBC1CD6ECA5E}" srcOrd="5" destOrd="0" presId="urn:microsoft.com/office/officeart/2005/8/layout/pyramid2"/>
    <dgm:cxn modelId="{AC9BC8DA-C3FD-41B1-B315-FA53B4DCCB5F}" type="presParOf" srcId="{FD3C16DA-E554-452E-9E15-CA9CBDFDEDB1}" destId="{B808B056-881D-4D0D-B6C0-10C26F097904}" srcOrd="6" destOrd="0" presId="urn:microsoft.com/office/officeart/2005/8/layout/pyramid2"/>
    <dgm:cxn modelId="{2ADA9CBB-0EE9-4548-9B45-292627B50E31}" type="presParOf" srcId="{FD3C16DA-E554-452E-9E15-CA9CBDFDEDB1}" destId="{05F82154-8889-4C48-9980-15FEEE464DF4}" srcOrd="7" destOrd="0" presId="urn:microsoft.com/office/officeart/2005/8/layout/pyramid2"/>
    <dgm:cxn modelId="{C58F7028-3B68-4F16-B5C8-C258A3C1573A}" type="presParOf" srcId="{FD3C16DA-E554-452E-9E15-CA9CBDFDEDB1}" destId="{F5EA4FAD-F890-4EAB-A983-20CEE24A0DD3}" srcOrd="8" destOrd="0" presId="urn:microsoft.com/office/officeart/2005/8/layout/pyramid2"/>
    <dgm:cxn modelId="{C196C6F5-3B17-4452-8D4B-680E22C0BD01}" type="presParOf" srcId="{FD3C16DA-E554-452E-9E15-CA9CBDFDEDB1}" destId="{E48938A0-9FC4-497B-98A5-C65128E18DE6}" srcOrd="9" destOrd="0" presId="urn:microsoft.com/office/officeart/2005/8/layout/pyramid2"/>
    <dgm:cxn modelId="{80A95646-5B86-46F8-9996-44716201FE34}" type="presParOf" srcId="{FD3C16DA-E554-452E-9E15-CA9CBDFDEDB1}" destId="{CC25D8CD-33F9-4EF0-873B-4950231C0ADC}" srcOrd="10" destOrd="0" presId="urn:microsoft.com/office/officeart/2005/8/layout/pyramid2"/>
    <dgm:cxn modelId="{509F5D52-981E-4981-A189-29DE850EA5F8}" type="presParOf" srcId="{FD3C16DA-E554-452E-9E15-CA9CBDFDEDB1}" destId="{EE3FA7AE-0611-4BA8-9BC8-23704D3C5CBB}" srcOrd="1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4F7735-993D-4A12-AD60-EB578F488FAE}">
      <dsp:nvSpPr>
        <dsp:cNvPr id="0" name=""/>
        <dsp:cNvSpPr/>
      </dsp:nvSpPr>
      <dsp:spPr>
        <a:xfrm>
          <a:off x="1288908" y="0"/>
          <a:ext cx="4580038" cy="4625788"/>
        </a:xfrm>
        <a:prstGeom prst="triangl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1C6866-A4FB-4640-900D-200EFD1BEC60}">
      <dsp:nvSpPr>
        <dsp:cNvPr id="0" name=""/>
        <dsp:cNvSpPr/>
      </dsp:nvSpPr>
      <dsp:spPr>
        <a:xfrm>
          <a:off x="3578927" y="465063"/>
          <a:ext cx="3006762" cy="54750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ENVIRONMENT CONCERNS</a:t>
          </a:r>
        </a:p>
      </dsp:txBody>
      <dsp:txXfrm>
        <a:off x="3605654" y="491790"/>
        <a:ext cx="2953308" cy="494051"/>
      </dsp:txXfrm>
    </dsp:sp>
    <dsp:sp modelId="{2F3F3BF6-7106-4A4F-8EE7-5CFCEE24CE6E}">
      <dsp:nvSpPr>
        <dsp:cNvPr id="0" name=""/>
        <dsp:cNvSpPr/>
      </dsp:nvSpPr>
      <dsp:spPr>
        <a:xfrm>
          <a:off x="3578927" y="1081006"/>
          <a:ext cx="3006762" cy="54750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COST SAVINGS</a:t>
          </a:r>
        </a:p>
      </dsp:txBody>
      <dsp:txXfrm>
        <a:off x="3605654" y="1107733"/>
        <a:ext cx="2953308" cy="494051"/>
      </dsp:txXfrm>
    </dsp:sp>
    <dsp:sp modelId="{C0775BEF-00DD-473E-BB1C-B09710243250}">
      <dsp:nvSpPr>
        <dsp:cNvPr id="0" name=""/>
        <dsp:cNvSpPr/>
      </dsp:nvSpPr>
      <dsp:spPr>
        <a:xfrm>
          <a:off x="3578927" y="1696950"/>
          <a:ext cx="3006762" cy="54750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GOVERNMENT INCENTIVES</a:t>
          </a:r>
        </a:p>
      </dsp:txBody>
      <dsp:txXfrm>
        <a:off x="3605654" y="1723677"/>
        <a:ext cx="2953308" cy="494051"/>
      </dsp:txXfrm>
    </dsp:sp>
    <dsp:sp modelId="{B808B056-881D-4D0D-B6C0-10C26F097904}">
      <dsp:nvSpPr>
        <dsp:cNvPr id="0" name=""/>
        <dsp:cNvSpPr/>
      </dsp:nvSpPr>
      <dsp:spPr>
        <a:xfrm>
          <a:off x="3578927" y="2312893"/>
          <a:ext cx="3006762" cy="54750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RISING FUEL COSTS</a:t>
          </a:r>
        </a:p>
      </dsp:txBody>
      <dsp:txXfrm>
        <a:off x="3605654" y="2339620"/>
        <a:ext cx="2953308" cy="494051"/>
      </dsp:txXfrm>
    </dsp:sp>
    <dsp:sp modelId="{F5EA4FAD-F890-4EAB-A983-20CEE24A0DD3}">
      <dsp:nvSpPr>
        <dsp:cNvPr id="0" name=""/>
        <dsp:cNvSpPr/>
      </dsp:nvSpPr>
      <dsp:spPr>
        <a:xfrm>
          <a:off x="3578927" y="2928837"/>
          <a:ext cx="3006762" cy="54750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URBANIZATION</a:t>
          </a:r>
        </a:p>
      </dsp:txBody>
      <dsp:txXfrm>
        <a:off x="3605654" y="2955564"/>
        <a:ext cx="2953308" cy="494051"/>
      </dsp:txXfrm>
    </dsp:sp>
    <dsp:sp modelId="{CC25D8CD-33F9-4EF0-873B-4950231C0ADC}">
      <dsp:nvSpPr>
        <dsp:cNvPr id="0" name=""/>
        <dsp:cNvSpPr/>
      </dsp:nvSpPr>
      <dsp:spPr>
        <a:xfrm>
          <a:off x="3578927" y="3544781"/>
          <a:ext cx="3006762" cy="54750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GLOBAL SUSTAINABLE MOBILITY</a:t>
          </a:r>
        </a:p>
      </dsp:txBody>
      <dsp:txXfrm>
        <a:off x="3605654" y="3571508"/>
        <a:ext cx="2953308" cy="494051"/>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6C5A2-5409-439A-82C9-C1E6B0C68A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34D1D7B-6C1C-4AD4-9DE2-3754BE53D2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9344D9E-E89A-4743-BAC4-D09781C52199}"/>
              </a:ext>
            </a:extLst>
          </p:cNvPr>
          <p:cNvSpPr>
            <a:spLocks noGrp="1"/>
          </p:cNvSpPr>
          <p:nvPr>
            <p:ph type="dt" sz="half" idx="10"/>
          </p:nvPr>
        </p:nvSpPr>
        <p:spPr/>
        <p:txBody>
          <a:bodyPr/>
          <a:lstStyle/>
          <a:p>
            <a:fld id="{E8E1A9A7-2083-414C-87CB-733B69280CFF}" type="datetimeFigureOut">
              <a:rPr lang="en-IN" smtClean="0"/>
              <a:t>03-09-2024</a:t>
            </a:fld>
            <a:endParaRPr lang="en-IN"/>
          </a:p>
        </p:txBody>
      </p:sp>
      <p:sp>
        <p:nvSpPr>
          <p:cNvPr id="5" name="Footer Placeholder 4">
            <a:extLst>
              <a:ext uri="{FF2B5EF4-FFF2-40B4-BE49-F238E27FC236}">
                <a16:creationId xmlns:a16="http://schemas.microsoft.com/office/drawing/2014/main" id="{5255112C-3894-41B3-B1FD-A5BD9AC4A4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9B2587-F5D9-4459-B1E2-A7EBC68A5E59}"/>
              </a:ext>
            </a:extLst>
          </p:cNvPr>
          <p:cNvSpPr>
            <a:spLocks noGrp="1"/>
          </p:cNvSpPr>
          <p:nvPr>
            <p:ph type="sldNum" sz="quarter" idx="12"/>
          </p:nvPr>
        </p:nvSpPr>
        <p:spPr/>
        <p:txBody>
          <a:bodyPr/>
          <a:lstStyle/>
          <a:p>
            <a:fld id="{05E57658-9700-4BE9-8B1C-8C0A02E6E0AE}" type="slidenum">
              <a:rPr lang="en-IN" smtClean="0"/>
              <a:t>‹#›</a:t>
            </a:fld>
            <a:endParaRPr lang="en-IN"/>
          </a:p>
        </p:txBody>
      </p:sp>
    </p:spTree>
    <p:extLst>
      <p:ext uri="{BB962C8B-B14F-4D97-AF65-F5344CB8AC3E}">
        <p14:creationId xmlns:p14="http://schemas.microsoft.com/office/powerpoint/2010/main" val="1064363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F1FB9-C9F7-4597-A4E2-70E41D77866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4C55B9-3E54-461C-9FC4-2C0B412DA6E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52ED9C-20CC-461B-BEF4-56BB07AB01A2}"/>
              </a:ext>
            </a:extLst>
          </p:cNvPr>
          <p:cNvSpPr>
            <a:spLocks noGrp="1"/>
          </p:cNvSpPr>
          <p:nvPr>
            <p:ph type="dt" sz="half" idx="10"/>
          </p:nvPr>
        </p:nvSpPr>
        <p:spPr/>
        <p:txBody>
          <a:bodyPr/>
          <a:lstStyle/>
          <a:p>
            <a:fld id="{E8E1A9A7-2083-414C-87CB-733B69280CFF}" type="datetimeFigureOut">
              <a:rPr lang="en-IN" smtClean="0"/>
              <a:t>03-09-2024</a:t>
            </a:fld>
            <a:endParaRPr lang="en-IN"/>
          </a:p>
        </p:txBody>
      </p:sp>
      <p:sp>
        <p:nvSpPr>
          <p:cNvPr id="5" name="Footer Placeholder 4">
            <a:extLst>
              <a:ext uri="{FF2B5EF4-FFF2-40B4-BE49-F238E27FC236}">
                <a16:creationId xmlns:a16="http://schemas.microsoft.com/office/drawing/2014/main" id="{8B2A5E25-45A0-46D0-B7ED-4A95D745B2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4FC5A6-43A8-4BB3-9090-B452D4BF0FE5}"/>
              </a:ext>
            </a:extLst>
          </p:cNvPr>
          <p:cNvSpPr>
            <a:spLocks noGrp="1"/>
          </p:cNvSpPr>
          <p:nvPr>
            <p:ph type="sldNum" sz="quarter" idx="12"/>
          </p:nvPr>
        </p:nvSpPr>
        <p:spPr/>
        <p:txBody>
          <a:bodyPr/>
          <a:lstStyle/>
          <a:p>
            <a:fld id="{05E57658-9700-4BE9-8B1C-8C0A02E6E0AE}" type="slidenum">
              <a:rPr lang="en-IN" smtClean="0"/>
              <a:t>‹#›</a:t>
            </a:fld>
            <a:endParaRPr lang="en-IN"/>
          </a:p>
        </p:txBody>
      </p:sp>
    </p:spTree>
    <p:extLst>
      <p:ext uri="{BB962C8B-B14F-4D97-AF65-F5344CB8AC3E}">
        <p14:creationId xmlns:p14="http://schemas.microsoft.com/office/powerpoint/2010/main" val="3922120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1AECF9-BF51-4574-8523-FAF8C67003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8700E0A-3EC8-4F96-9A21-5DC486DDCEF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AE810F-F9AB-4D2A-A13D-8387367043AB}"/>
              </a:ext>
            </a:extLst>
          </p:cNvPr>
          <p:cNvSpPr>
            <a:spLocks noGrp="1"/>
          </p:cNvSpPr>
          <p:nvPr>
            <p:ph type="dt" sz="half" idx="10"/>
          </p:nvPr>
        </p:nvSpPr>
        <p:spPr/>
        <p:txBody>
          <a:bodyPr/>
          <a:lstStyle/>
          <a:p>
            <a:fld id="{E8E1A9A7-2083-414C-87CB-733B69280CFF}" type="datetimeFigureOut">
              <a:rPr lang="en-IN" smtClean="0"/>
              <a:t>03-09-2024</a:t>
            </a:fld>
            <a:endParaRPr lang="en-IN"/>
          </a:p>
        </p:txBody>
      </p:sp>
      <p:sp>
        <p:nvSpPr>
          <p:cNvPr id="5" name="Footer Placeholder 4">
            <a:extLst>
              <a:ext uri="{FF2B5EF4-FFF2-40B4-BE49-F238E27FC236}">
                <a16:creationId xmlns:a16="http://schemas.microsoft.com/office/drawing/2014/main" id="{87BAFD29-252C-4954-BAF6-430C3EDD73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F887C8-57E3-432E-BE2F-46321198F343}"/>
              </a:ext>
            </a:extLst>
          </p:cNvPr>
          <p:cNvSpPr>
            <a:spLocks noGrp="1"/>
          </p:cNvSpPr>
          <p:nvPr>
            <p:ph type="sldNum" sz="quarter" idx="12"/>
          </p:nvPr>
        </p:nvSpPr>
        <p:spPr/>
        <p:txBody>
          <a:bodyPr/>
          <a:lstStyle/>
          <a:p>
            <a:fld id="{05E57658-9700-4BE9-8B1C-8C0A02E6E0AE}" type="slidenum">
              <a:rPr lang="en-IN" smtClean="0"/>
              <a:t>‹#›</a:t>
            </a:fld>
            <a:endParaRPr lang="en-IN"/>
          </a:p>
        </p:txBody>
      </p:sp>
    </p:spTree>
    <p:extLst>
      <p:ext uri="{BB962C8B-B14F-4D97-AF65-F5344CB8AC3E}">
        <p14:creationId xmlns:p14="http://schemas.microsoft.com/office/powerpoint/2010/main" val="3629189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27D48-5353-4F6B-83D9-8BADDC3845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BDD316-8F1E-406D-A037-C7770BDCD0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7784FC-2CDF-4E89-B4B5-A039423C76F8}"/>
              </a:ext>
            </a:extLst>
          </p:cNvPr>
          <p:cNvSpPr>
            <a:spLocks noGrp="1"/>
          </p:cNvSpPr>
          <p:nvPr>
            <p:ph type="dt" sz="half" idx="10"/>
          </p:nvPr>
        </p:nvSpPr>
        <p:spPr/>
        <p:txBody>
          <a:bodyPr/>
          <a:lstStyle/>
          <a:p>
            <a:fld id="{E8E1A9A7-2083-414C-87CB-733B69280CFF}" type="datetimeFigureOut">
              <a:rPr lang="en-IN" smtClean="0"/>
              <a:t>03-09-2024</a:t>
            </a:fld>
            <a:endParaRPr lang="en-IN"/>
          </a:p>
        </p:txBody>
      </p:sp>
      <p:sp>
        <p:nvSpPr>
          <p:cNvPr id="5" name="Footer Placeholder 4">
            <a:extLst>
              <a:ext uri="{FF2B5EF4-FFF2-40B4-BE49-F238E27FC236}">
                <a16:creationId xmlns:a16="http://schemas.microsoft.com/office/drawing/2014/main" id="{E9A6EE16-29B1-4804-B348-BF7FCFA677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26AFF2-7810-4097-82E4-2EED24762565}"/>
              </a:ext>
            </a:extLst>
          </p:cNvPr>
          <p:cNvSpPr>
            <a:spLocks noGrp="1"/>
          </p:cNvSpPr>
          <p:nvPr>
            <p:ph type="sldNum" sz="quarter" idx="12"/>
          </p:nvPr>
        </p:nvSpPr>
        <p:spPr/>
        <p:txBody>
          <a:bodyPr/>
          <a:lstStyle/>
          <a:p>
            <a:fld id="{05E57658-9700-4BE9-8B1C-8C0A02E6E0AE}" type="slidenum">
              <a:rPr lang="en-IN" smtClean="0"/>
              <a:t>‹#›</a:t>
            </a:fld>
            <a:endParaRPr lang="en-IN"/>
          </a:p>
        </p:txBody>
      </p:sp>
    </p:spTree>
    <p:extLst>
      <p:ext uri="{BB962C8B-B14F-4D97-AF65-F5344CB8AC3E}">
        <p14:creationId xmlns:p14="http://schemas.microsoft.com/office/powerpoint/2010/main" val="953985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1928D-84C3-4B9C-BC83-DC058EBF3F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ECD8BA7-CBDA-4C87-9845-0B59C8DF38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AE55FB1-9EBF-4826-B4ED-4CAB46FD5C7E}"/>
              </a:ext>
            </a:extLst>
          </p:cNvPr>
          <p:cNvSpPr>
            <a:spLocks noGrp="1"/>
          </p:cNvSpPr>
          <p:nvPr>
            <p:ph type="dt" sz="half" idx="10"/>
          </p:nvPr>
        </p:nvSpPr>
        <p:spPr/>
        <p:txBody>
          <a:bodyPr/>
          <a:lstStyle/>
          <a:p>
            <a:fld id="{E8E1A9A7-2083-414C-87CB-733B69280CFF}" type="datetimeFigureOut">
              <a:rPr lang="en-IN" smtClean="0"/>
              <a:t>03-09-2024</a:t>
            </a:fld>
            <a:endParaRPr lang="en-IN"/>
          </a:p>
        </p:txBody>
      </p:sp>
      <p:sp>
        <p:nvSpPr>
          <p:cNvPr id="5" name="Footer Placeholder 4">
            <a:extLst>
              <a:ext uri="{FF2B5EF4-FFF2-40B4-BE49-F238E27FC236}">
                <a16:creationId xmlns:a16="http://schemas.microsoft.com/office/drawing/2014/main" id="{48ADC8AD-BB82-46DB-97FC-832AC9A252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B7EA30-1A56-45DB-9A7C-91412AC064E4}"/>
              </a:ext>
            </a:extLst>
          </p:cNvPr>
          <p:cNvSpPr>
            <a:spLocks noGrp="1"/>
          </p:cNvSpPr>
          <p:nvPr>
            <p:ph type="sldNum" sz="quarter" idx="12"/>
          </p:nvPr>
        </p:nvSpPr>
        <p:spPr/>
        <p:txBody>
          <a:bodyPr/>
          <a:lstStyle/>
          <a:p>
            <a:fld id="{05E57658-9700-4BE9-8B1C-8C0A02E6E0AE}" type="slidenum">
              <a:rPr lang="en-IN" smtClean="0"/>
              <a:t>‹#›</a:t>
            </a:fld>
            <a:endParaRPr lang="en-IN"/>
          </a:p>
        </p:txBody>
      </p:sp>
    </p:spTree>
    <p:extLst>
      <p:ext uri="{BB962C8B-B14F-4D97-AF65-F5344CB8AC3E}">
        <p14:creationId xmlns:p14="http://schemas.microsoft.com/office/powerpoint/2010/main" val="3335861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BE76-592D-4ED9-B2E3-19225E8B4D3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EF401C5-412B-4DDB-B130-1B6B0DFCD5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4DCAE8C-BF89-4F3E-AFA9-043CC9825C0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16CE4F3-82DF-4922-8100-F07FFB197B7E}"/>
              </a:ext>
            </a:extLst>
          </p:cNvPr>
          <p:cNvSpPr>
            <a:spLocks noGrp="1"/>
          </p:cNvSpPr>
          <p:nvPr>
            <p:ph type="dt" sz="half" idx="10"/>
          </p:nvPr>
        </p:nvSpPr>
        <p:spPr/>
        <p:txBody>
          <a:bodyPr/>
          <a:lstStyle/>
          <a:p>
            <a:fld id="{E8E1A9A7-2083-414C-87CB-733B69280CFF}" type="datetimeFigureOut">
              <a:rPr lang="en-IN" smtClean="0"/>
              <a:t>03-09-2024</a:t>
            </a:fld>
            <a:endParaRPr lang="en-IN"/>
          </a:p>
        </p:txBody>
      </p:sp>
      <p:sp>
        <p:nvSpPr>
          <p:cNvPr id="6" name="Footer Placeholder 5">
            <a:extLst>
              <a:ext uri="{FF2B5EF4-FFF2-40B4-BE49-F238E27FC236}">
                <a16:creationId xmlns:a16="http://schemas.microsoft.com/office/drawing/2014/main" id="{9B85F1B8-5CCB-4E78-9562-0F42CF16D5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36F840-3ECA-4645-95DB-969415509599}"/>
              </a:ext>
            </a:extLst>
          </p:cNvPr>
          <p:cNvSpPr>
            <a:spLocks noGrp="1"/>
          </p:cNvSpPr>
          <p:nvPr>
            <p:ph type="sldNum" sz="quarter" idx="12"/>
          </p:nvPr>
        </p:nvSpPr>
        <p:spPr/>
        <p:txBody>
          <a:bodyPr/>
          <a:lstStyle/>
          <a:p>
            <a:fld id="{05E57658-9700-4BE9-8B1C-8C0A02E6E0AE}" type="slidenum">
              <a:rPr lang="en-IN" smtClean="0"/>
              <a:t>‹#›</a:t>
            </a:fld>
            <a:endParaRPr lang="en-IN"/>
          </a:p>
        </p:txBody>
      </p:sp>
    </p:spTree>
    <p:extLst>
      <p:ext uri="{BB962C8B-B14F-4D97-AF65-F5344CB8AC3E}">
        <p14:creationId xmlns:p14="http://schemas.microsoft.com/office/powerpoint/2010/main" val="2500223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5B238-DCC0-474F-AD1F-D6931A82DE5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A1A5933-FFA9-410F-A78C-036616BFFB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D56203-20B8-485F-BD83-5045AB9BEC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89BB246-7470-4DCD-8443-06C58887D0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461FFF2-887E-4FF5-AB81-98C634B8FEC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6664550-1644-486F-9576-0D49EB7DA170}"/>
              </a:ext>
            </a:extLst>
          </p:cNvPr>
          <p:cNvSpPr>
            <a:spLocks noGrp="1"/>
          </p:cNvSpPr>
          <p:nvPr>
            <p:ph type="dt" sz="half" idx="10"/>
          </p:nvPr>
        </p:nvSpPr>
        <p:spPr/>
        <p:txBody>
          <a:bodyPr/>
          <a:lstStyle/>
          <a:p>
            <a:fld id="{E8E1A9A7-2083-414C-87CB-733B69280CFF}" type="datetimeFigureOut">
              <a:rPr lang="en-IN" smtClean="0"/>
              <a:t>03-09-2024</a:t>
            </a:fld>
            <a:endParaRPr lang="en-IN"/>
          </a:p>
        </p:txBody>
      </p:sp>
      <p:sp>
        <p:nvSpPr>
          <p:cNvPr id="8" name="Footer Placeholder 7">
            <a:extLst>
              <a:ext uri="{FF2B5EF4-FFF2-40B4-BE49-F238E27FC236}">
                <a16:creationId xmlns:a16="http://schemas.microsoft.com/office/drawing/2014/main" id="{88452612-AD6B-4940-A407-D1CC2AB446C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B986B27-BF60-4798-8D3B-F69F873D188A}"/>
              </a:ext>
            </a:extLst>
          </p:cNvPr>
          <p:cNvSpPr>
            <a:spLocks noGrp="1"/>
          </p:cNvSpPr>
          <p:nvPr>
            <p:ph type="sldNum" sz="quarter" idx="12"/>
          </p:nvPr>
        </p:nvSpPr>
        <p:spPr/>
        <p:txBody>
          <a:bodyPr/>
          <a:lstStyle/>
          <a:p>
            <a:fld id="{05E57658-9700-4BE9-8B1C-8C0A02E6E0AE}" type="slidenum">
              <a:rPr lang="en-IN" smtClean="0"/>
              <a:t>‹#›</a:t>
            </a:fld>
            <a:endParaRPr lang="en-IN"/>
          </a:p>
        </p:txBody>
      </p:sp>
    </p:spTree>
    <p:extLst>
      <p:ext uri="{BB962C8B-B14F-4D97-AF65-F5344CB8AC3E}">
        <p14:creationId xmlns:p14="http://schemas.microsoft.com/office/powerpoint/2010/main" val="3570340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F6F9F-9FAB-4158-B9A5-4D340FEA988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8F856C-BCCA-42E5-92B1-6DF38AAA46D8}"/>
              </a:ext>
            </a:extLst>
          </p:cNvPr>
          <p:cNvSpPr>
            <a:spLocks noGrp="1"/>
          </p:cNvSpPr>
          <p:nvPr>
            <p:ph type="dt" sz="half" idx="10"/>
          </p:nvPr>
        </p:nvSpPr>
        <p:spPr/>
        <p:txBody>
          <a:bodyPr/>
          <a:lstStyle/>
          <a:p>
            <a:fld id="{E8E1A9A7-2083-414C-87CB-733B69280CFF}" type="datetimeFigureOut">
              <a:rPr lang="en-IN" smtClean="0"/>
              <a:t>03-09-2024</a:t>
            </a:fld>
            <a:endParaRPr lang="en-IN"/>
          </a:p>
        </p:txBody>
      </p:sp>
      <p:sp>
        <p:nvSpPr>
          <p:cNvPr id="4" name="Footer Placeholder 3">
            <a:extLst>
              <a:ext uri="{FF2B5EF4-FFF2-40B4-BE49-F238E27FC236}">
                <a16:creationId xmlns:a16="http://schemas.microsoft.com/office/drawing/2014/main" id="{86222507-8EE7-43A9-A906-F028B545662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7A170D2-2BA9-424D-BDD0-722A31255FD6}"/>
              </a:ext>
            </a:extLst>
          </p:cNvPr>
          <p:cNvSpPr>
            <a:spLocks noGrp="1"/>
          </p:cNvSpPr>
          <p:nvPr>
            <p:ph type="sldNum" sz="quarter" idx="12"/>
          </p:nvPr>
        </p:nvSpPr>
        <p:spPr/>
        <p:txBody>
          <a:bodyPr/>
          <a:lstStyle/>
          <a:p>
            <a:fld id="{05E57658-9700-4BE9-8B1C-8C0A02E6E0AE}" type="slidenum">
              <a:rPr lang="en-IN" smtClean="0"/>
              <a:t>‹#›</a:t>
            </a:fld>
            <a:endParaRPr lang="en-IN"/>
          </a:p>
        </p:txBody>
      </p:sp>
    </p:spTree>
    <p:extLst>
      <p:ext uri="{BB962C8B-B14F-4D97-AF65-F5344CB8AC3E}">
        <p14:creationId xmlns:p14="http://schemas.microsoft.com/office/powerpoint/2010/main" val="1374765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F8FFA0-2801-49AF-B201-590228F2B23D}"/>
              </a:ext>
            </a:extLst>
          </p:cNvPr>
          <p:cNvSpPr>
            <a:spLocks noGrp="1"/>
          </p:cNvSpPr>
          <p:nvPr>
            <p:ph type="dt" sz="half" idx="10"/>
          </p:nvPr>
        </p:nvSpPr>
        <p:spPr/>
        <p:txBody>
          <a:bodyPr/>
          <a:lstStyle/>
          <a:p>
            <a:fld id="{E8E1A9A7-2083-414C-87CB-733B69280CFF}" type="datetimeFigureOut">
              <a:rPr lang="en-IN" smtClean="0"/>
              <a:t>03-09-2024</a:t>
            </a:fld>
            <a:endParaRPr lang="en-IN"/>
          </a:p>
        </p:txBody>
      </p:sp>
      <p:sp>
        <p:nvSpPr>
          <p:cNvPr id="3" name="Footer Placeholder 2">
            <a:extLst>
              <a:ext uri="{FF2B5EF4-FFF2-40B4-BE49-F238E27FC236}">
                <a16:creationId xmlns:a16="http://schemas.microsoft.com/office/drawing/2014/main" id="{784E5ABF-2EDA-4910-868C-15B1D2595C0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470FDC6-3C93-42E9-BF7C-44DC2CD31357}"/>
              </a:ext>
            </a:extLst>
          </p:cNvPr>
          <p:cNvSpPr>
            <a:spLocks noGrp="1"/>
          </p:cNvSpPr>
          <p:nvPr>
            <p:ph type="sldNum" sz="quarter" idx="12"/>
          </p:nvPr>
        </p:nvSpPr>
        <p:spPr/>
        <p:txBody>
          <a:bodyPr/>
          <a:lstStyle/>
          <a:p>
            <a:fld id="{05E57658-9700-4BE9-8B1C-8C0A02E6E0AE}" type="slidenum">
              <a:rPr lang="en-IN" smtClean="0"/>
              <a:t>‹#›</a:t>
            </a:fld>
            <a:endParaRPr lang="en-IN"/>
          </a:p>
        </p:txBody>
      </p:sp>
    </p:spTree>
    <p:extLst>
      <p:ext uri="{BB962C8B-B14F-4D97-AF65-F5344CB8AC3E}">
        <p14:creationId xmlns:p14="http://schemas.microsoft.com/office/powerpoint/2010/main" val="990756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79FC6-5212-4555-957E-B8D412F262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F07A4DA-41C6-41CD-80A0-F1A909CC3B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D53302F-4D58-485B-B2C0-875378B9DA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AB9AA9-EED0-49BB-B676-D270B11F7E04}"/>
              </a:ext>
            </a:extLst>
          </p:cNvPr>
          <p:cNvSpPr>
            <a:spLocks noGrp="1"/>
          </p:cNvSpPr>
          <p:nvPr>
            <p:ph type="dt" sz="half" idx="10"/>
          </p:nvPr>
        </p:nvSpPr>
        <p:spPr/>
        <p:txBody>
          <a:bodyPr/>
          <a:lstStyle/>
          <a:p>
            <a:fld id="{E8E1A9A7-2083-414C-87CB-733B69280CFF}" type="datetimeFigureOut">
              <a:rPr lang="en-IN" smtClean="0"/>
              <a:t>03-09-2024</a:t>
            </a:fld>
            <a:endParaRPr lang="en-IN"/>
          </a:p>
        </p:txBody>
      </p:sp>
      <p:sp>
        <p:nvSpPr>
          <p:cNvPr id="6" name="Footer Placeholder 5">
            <a:extLst>
              <a:ext uri="{FF2B5EF4-FFF2-40B4-BE49-F238E27FC236}">
                <a16:creationId xmlns:a16="http://schemas.microsoft.com/office/drawing/2014/main" id="{66CCD2C4-C05B-46AC-9495-8A5FF8F897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91C873-896E-40FC-96BD-B2694B7553D4}"/>
              </a:ext>
            </a:extLst>
          </p:cNvPr>
          <p:cNvSpPr>
            <a:spLocks noGrp="1"/>
          </p:cNvSpPr>
          <p:nvPr>
            <p:ph type="sldNum" sz="quarter" idx="12"/>
          </p:nvPr>
        </p:nvSpPr>
        <p:spPr/>
        <p:txBody>
          <a:bodyPr/>
          <a:lstStyle/>
          <a:p>
            <a:fld id="{05E57658-9700-4BE9-8B1C-8C0A02E6E0AE}" type="slidenum">
              <a:rPr lang="en-IN" smtClean="0"/>
              <a:t>‹#›</a:t>
            </a:fld>
            <a:endParaRPr lang="en-IN"/>
          </a:p>
        </p:txBody>
      </p:sp>
    </p:spTree>
    <p:extLst>
      <p:ext uri="{BB962C8B-B14F-4D97-AF65-F5344CB8AC3E}">
        <p14:creationId xmlns:p14="http://schemas.microsoft.com/office/powerpoint/2010/main" val="3169501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89CC5-E243-4EC3-8DB4-FE46BDDFD0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8498DDA-C4E0-4233-907D-AE85007F10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D4ADEE9-114E-456C-A7C1-31543B0E55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74C034B-0899-4F04-9B1C-34C776E38E8E}"/>
              </a:ext>
            </a:extLst>
          </p:cNvPr>
          <p:cNvSpPr>
            <a:spLocks noGrp="1"/>
          </p:cNvSpPr>
          <p:nvPr>
            <p:ph type="dt" sz="half" idx="10"/>
          </p:nvPr>
        </p:nvSpPr>
        <p:spPr/>
        <p:txBody>
          <a:bodyPr/>
          <a:lstStyle/>
          <a:p>
            <a:fld id="{E8E1A9A7-2083-414C-87CB-733B69280CFF}" type="datetimeFigureOut">
              <a:rPr lang="en-IN" smtClean="0"/>
              <a:t>03-09-2024</a:t>
            </a:fld>
            <a:endParaRPr lang="en-IN"/>
          </a:p>
        </p:txBody>
      </p:sp>
      <p:sp>
        <p:nvSpPr>
          <p:cNvPr id="6" name="Footer Placeholder 5">
            <a:extLst>
              <a:ext uri="{FF2B5EF4-FFF2-40B4-BE49-F238E27FC236}">
                <a16:creationId xmlns:a16="http://schemas.microsoft.com/office/drawing/2014/main" id="{76AE4B3C-7E96-481E-AEA4-4843FC676E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41BE8C-B547-42C5-8B8A-BBE40B06FA5B}"/>
              </a:ext>
            </a:extLst>
          </p:cNvPr>
          <p:cNvSpPr>
            <a:spLocks noGrp="1"/>
          </p:cNvSpPr>
          <p:nvPr>
            <p:ph type="sldNum" sz="quarter" idx="12"/>
          </p:nvPr>
        </p:nvSpPr>
        <p:spPr/>
        <p:txBody>
          <a:bodyPr/>
          <a:lstStyle/>
          <a:p>
            <a:fld id="{05E57658-9700-4BE9-8B1C-8C0A02E6E0AE}" type="slidenum">
              <a:rPr lang="en-IN" smtClean="0"/>
              <a:t>‹#›</a:t>
            </a:fld>
            <a:endParaRPr lang="en-IN"/>
          </a:p>
        </p:txBody>
      </p:sp>
    </p:spTree>
    <p:extLst>
      <p:ext uri="{BB962C8B-B14F-4D97-AF65-F5344CB8AC3E}">
        <p14:creationId xmlns:p14="http://schemas.microsoft.com/office/powerpoint/2010/main" val="142573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733F90-BDF9-4503-9750-2D84DB8174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9D9A0C-3203-49AF-93F3-846F59CC10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09D3AA-B625-4CA9-9577-DB2E3A1FD5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E1A9A7-2083-414C-87CB-733B69280CFF}" type="datetimeFigureOut">
              <a:rPr lang="en-IN" smtClean="0"/>
              <a:t>03-09-2024</a:t>
            </a:fld>
            <a:endParaRPr lang="en-IN"/>
          </a:p>
        </p:txBody>
      </p:sp>
      <p:sp>
        <p:nvSpPr>
          <p:cNvPr id="5" name="Footer Placeholder 4">
            <a:extLst>
              <a:ext uri="{FF2B5EF4-FFF2-40B4-BE49-F238E27FC236}">
                <a16:creationId xmlns:a16="http://schemas.microsoft.com/office/drawing/2014/main" id="{EFF18F25-69D5-4BDF-B788-7252E67F1F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F61A2CF-7DF3-43FA-B7F4-330341FD39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E57658-9700-4BE9-8B1C-8C0A02E6E0AE}" type="slidenum">
              <a:rPr lang="en-IN" smtClean="0"/>
              <a:t>‹#›</a:t>
            </a:fld>
            <a:endParaRPr lang="en-IN"/>
          </a:p>
        </p:txBody>
      </p:sp>
    </p:spTree>
    <p:extLst>
      <p:ext uri="{BB962C8B-B14F-4D97-AF65-F5344CB8AC3E}">
        <p14:creationId xmlns:p14="http://schemas.microsoft.com/office/powerpoint/2010/main" val="2401167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76C215A8-F53C-405E-9566-1F1395EA7BDF}"/>
              </a:ext>
            </a:extLst>
          </p:cNvPr>
          <p:cNvPicPr>
            <a:picLocks noChangeAspect="1"/>
          </p:cNvPicPr>
          <p:nvPr/>
        </p:nvPicPr>
        <p:blipFill>
          <a:blip r:embed="rId3"/>
          <a:stretch>
            <a:fillRect/>
          </a:stretch>
        </p:blipFill>
        <p:spPr>
          <a:xfrm>
            <a:off x="4763905" y="1214021"/>
            <a:ext cx="2664183" cy="2670279"/>
          </a:xfrm>
          <a:prstGeom prst="rect">
            <a:avLst/>
          </a:prstGeom>
        </p:spPr>
      </p:pic>
      <p:sp>
        <p:nvSpPr>
          <p:cNvPr id="3" name="TextBox 2">
            <a:extLst>
              <a:ext uri="{FF2B5EF4-FFF2-40B4-BE49-F238E27FC236}">
                <a16:creationId xmlns:a16="http://schemas.microsoft.com/office/drawing/2014/main" id="{A66B2EE2-DCD5-43D6-A4A4-879D789242D1}"/>
              </a:ext>
            </a:extLst>
          </p:cNvPr>
          <p:cNvSpPr txBox="1"/>
          <p:nvPr/>
        </p:nvSpPr>
        <p:spPr>
          <a:xfrm>
            <a:off x="2095496" y="4320540"/>
            <a:ext cx="8001000" cy="1323439"/>
          </a:xfrm>
          <a:prstGeom prst="rect">
            <a:avLst/>
          </a:prstGeom>
          <a:noFill/>
          <a:ln cmpd="dbl">
            <a:solidFill>
              <a:srgbClr val="00B0F0"/>
            </a:solidFill>
            <a:prstDash val="dash"/>
          </a:ln>
        </p:spPr>
        <p:txBody>
          <a:bodyPr wrap="square" rtlCol="0">
            <a:spAutoFit/>
          </a:bodyPr>
          <a:lstStyle/>
          <a:p>
            <a:pPr algn="ctr"/>
            <a:r>
              <a:rPr lang="en-IN" sz="4000" b="1" dirty="0">
                <a:solidFill>
                  <a:schemeClr val="bg1"/>
                </a:solidFill>
                <a:latin typeface="Aparajita" panose="02020603050405020304" pitchFamily="18" charset="0"/>
                <a:cs typeface="Aparajita" panose="02020603050405020304" pitchFamily="18" charset="0"/>
              </a:rPr>
              <a:t>RESUME PROJECT CHALLENGE #12:</a:t>
            </a:r>
          </a:p>
          <a:p>
            <a:pPr algn="ctr"/>
            <a:r>
              <a:rPr lang="en-IN" sz="4000" b="1" dirty="0">
                <a:solidFill>
                  <a:schemeClr val="bg1"/>
                </a:solidFill>
                <a:latin typeface="Aparajita" panose="02020603050405020304" pitchFamily="18" charset="0"/>
                <a:cs typeface="Aparajita" panose="02020603050405020304" pitchFamily="18" charset="0"/>
              </a:rPr>
              <a:t>       ELECTRIC VEHICLES ANALYSIS</a:t>
            </a:r>
          </a:p>
        </p:txBody>
      </p:sp>
      <p:pic>
        <p:nvPicPr>
          <p:cNvPr id="4" name="Picture 3">
            <a:extLst>
              <a:ext uri="{FF2B5EF4-FFF2-40B4-BE49-F238E27FC236}">
                <a16:creationId xmlns:a16="http://schemas.microsoft.com/office/drawing/2014/main" id="{496581BC-6D24-4D7A-8C60-4EE3DA644C6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9641" b="65744" l="25613" r="77896"/>
                    </a14:imgEffect>
                  </a14:imgLayer>
                </a14:imgProps>
              </a:ext>
            </a:extLst>
          </a:blip>
          <a:srcRect l="19077" t="25128" r="15569" b="29743"/>
          <a:stretch/>
        </p:blipFill>
        <p:spPr>
          <a:xfrm>
            <a:off x="2205990" y="4777002"/>
            <a:ext cx="948690" cy="707498"/>
          </a:xfrm>
          <a:prstGeom prst="rect">
            <a:avLst/>
          </a:prstGeom>
        </p:spPr>
      </p:pic>
    </p:spTree>
    <p:extLst>
      <p:ext uri="{BB962C8B-B14F-4D97-AF65-F5344CB8AC3E}">
        <p14:creationId xmlns:p14="http://schemas.microsoft.com/office/powerpoint/2010/main" val="213471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DE9D3D6-1DD2-4F71-8ED4-134EA96A97B6}"/>
              </a:ext>
            </a:extLst>
          </p:cNvPr>
          <p:cNvSpPr txBox="1"/>
          <p:nvPr/>
        </p:nvSpPr>
        <p:spPr>
          <a:xfrm>
            <a:off x="322729" y="236668"/>
            <a:ext cx="10736132" cy="830997"/>
          </a:xfrm>
          <a:prstGeom prst="rect">
            <a:avLst/>
          </a:prstGeom>
          <a:noFill/>
        </p:spPr>
        <p:txBody>
          <a:bodyPr wrap="square" rtlCol="0">
            <a:spAutoFit/>
          </a:bodyPr>
          <a:lstStyle/>
          <a:p>
            <a:r>
              <a:rPr lang="en-IN" sz="2400" b="1" dirty="0">
                <a:solidFill>
                  <a:schemeClr val="bg1"/>
                </a:solidFill>
              </a:rPr>
              <a:t>5. How do the EV-sales and penetration rates in Delhi compare to Karnataka </a:t>
            </a:r>
          </a:p>
          <a:p>
            <a:r>
              <a:rPr lang="en-IN" sz="2400" b="1" dirty="0">
                <a:solidFill>
                  <a:schemeClr val="bg1"/>
                </a:solidFill>
              </a:rPr>
              <a:t>     for 2024?</a:t>
            </a:r>
          </a:p>
        </p:txBody>
      </p:sp>
      <p:pic>
        <p:nvPicPr>
          <p:cNvPr id="7" name="Picture 6">
            <a:extLst>
              <a:ext uri="{FF2B5EF4-FFF2-40B4-BE49-F238E27FC236}">
                <a16:creationId xmlns:a16="http://schemas.microsoft.com/office/drawing/2014/main" id="{04794148-7A0B-4ABD-863C-B2434AB4B483}"/>
              </a:ext>
            </a:extLst>
          </p:cNvPr>
          <p:cNvPicPr>
            <a:picLocks noChangeAspect="1"/>
          </p:cNvPicPr>
          <p:nvPr/>
        </p:nvPicPr>
        <p:blipFill>
          <a:blip r:embed="rId3"/>
          <a:stretch>
            <a:fillRect/>
          </a:stretch>
        </p:blipFill>
        <p:spPr>
          <a:xfrm>
            <a:off x="0" y="1480732"/>
            <a:ext cx="6414442" cy="3848666"/>
          </a:xfrm>
          <a:prstGeom prst="rect">
            <a:avLst/>
          </a:prstGeom>
        </p:spPr>
      </p:pic>
      <p:pic>
        <p:nvPicPr>
          <p:cNvPr id="9" name="Picture 8">
            <a:extLst>
              <a:ext uri="{FF2B5EF4-FFF2-40B4-BE49-F238E27FC236}">
                <a16:creationId xmlns:a16="http://schemas.microsoft.com/office/drawing/2014/main" id="{E494F920-1F97-460D-BF7D-CCE50AC5FD56}"/>
              </a:ext>
            </a:extLst>
          </p:cNvPr>
          <p:cNvPicPr>
            <a:picLocks noChangeAspect="1"/>
          </p:cNvPicPr>
          <p:nvPr/>
        </p:nvPicPr>
        <p:blipFill>
          <a:blip r:embed="rId4"/>
          <a:stretch>
            <a:fillRect/>
          </a:stretch>
        </p:blipFill>
        <p:spPr>
          <a:xfrm>
            <a:off x="5660116" y="1528602"/>
            <a:ext cx="6334659" cy="3800796"/>
          </a:xfrm>
          <a:prstGeom prst="rect">
            <a:avLst/>
          </a:prstGeom>
        </p:spPr>
      </p:pic>
    </p:spTree>
    <p:extLst>
      <p:ext uri="{BB962C8B-B14F-4D97-AF65-F5344CB8AC3E}">
        <p14:creationId xmlns:p14="http://schemas.microsoft.com/office/powerpoint/2010/main" val="2711048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DE9D3D6-1DD2-4F71-8ED4-134EA96A97B6}"/>
              </a:ext>
            </a:extLst>
          </p:cNvPr>
          <p:cNvSpPr txBox="1"/>
          <p:nvPr/>
        </p:nvSpPr>
        <p:spPr>
          <a:xfrm>
            <a:off x="322729" y="236668"/>
            <a:ext cx="10736132" cy="830997"/>
          </a:xfrm>
          <a:prstGeom prst="rect">
            <a:avLst/>
          </a:prstGeom>
          <a:noFill/>
        </p:spPr>
        <p:txBody>
          <a:bodyPr wrap="square" rtlCol="0">
            <a:spAutoFit/>
          </a:bodyPr>
          <a:lstStyle/>
          <a:p>
            <a:r>
              <a:rPr lang="en-IN" sz="2400" b="1" dirty="0">
                <a:solidFill>
                  <a:schemeClr val="bg1"/>
                </a:solidFill>
              </a:rPr>
              <a:t>6. List down the Top 10 States that had the highest compounded annual growth</a:t>
            </a:r>
          </a:p>
          <a:p>
            <a:r>
              <a:rPr lang="en-IN" sz="2400" b="1" dirty="0">
                <a:solidFill>
                  <a:schemeClr val="bg1"/>
                </a:solidFill>
              </a:rPr>
              <a:t>     rate (CAGR) from 2022 to 2024 in total vehicles solid?</a:t>
            </a:r>
          </a:p>
        </p:txBody>
      </p:sp>
      <p:graphicFrame>
        <p:nvGraphicFramePr>
          <p:cNvPr id="3" name="Table 2">
            <a:extLst>
              <a:ext uri="{FF2B5EF4-FFF2-40B4-BE49-F238E27FC236}">
                <a16:creationId xmlns:a16="http://schemas.microsoft.com/office/drawing/2014/main" id="{8BE726D2-D186-46D1-9581-480498721544}"/>
              </a:ext>
            </a:extLst>
          </p:cNvPr>
          <p:cNvGraphicFramePr>
            <a:graphicFrameLocks noGrp="1"/>
          </p:cNvGraphicFramePr>
          <p:nvPr>
            <p:extLst>
              <p:ext uri="{D42A27DB-BD31-4B8C-83A1-F6EECF244321}">
                <p14:modId xmlns:p14="http://schemas.microsoft.com/office/powerpoint/2010/main" val="213424804"/>
              </p:ext>
            </p:extLst>
          </p:nvPr>
        </p:nvGraphicFramePr>
        <p:xfrm>
          <a:off x="516931" y="1831369"/>
          <a:ext cx="4453667" cy="4079240"/>
        </p:xfrm>
        <a:graphic>
          <a:graphicData uri="http://schemas.openxmlformats.org/drawingml/2006/table">
            <a:tbl>
              <a:tblPr firstRow="1" bandRow="1">
                <a:tableStyleId>{073A0DAA-6AF3-43AB-8588-CEC1D06C72B9}</a:tableStyleId>
              </a:tblPr>
              <a:tblGrid>
                <a:gridCol w="2220857">
                  <a:extLst>
                    <a:ext uri="{9D8B030D-6E8A-4147-A177-3AD203B41FA5}">
                      <a16:colId xmlns:a16="http://schemas.microsoft.com/office/drawing/2014/main" val="1279930231"/>
                    </a:ext>
                  </a:extLst>
                </a:gridCol>
                <a:gridCol w="2232810">
                  <a:extLst>
                    <a:ext uri="{9D8B030D-6E8A-4147-A177-3AD203B41FA5}">
                      <a16:colId xmlns:a16="http://schemas.microsoft.com/office/drawing/2014/main" val="42741883"/>
                    </a:ext>
                  </a:extLst>
                </a:gridCol>
              </a:tblGrid>
              <a:tr h="370840">
                <a:tc>
                  <a:txBody>
                    <a:bodyPr/>
                    <a:lstStyle/>
                    <a:p>
                      <a:pPr algn="ctr"/>
                      <a:r>
                        <a:rPr lang="en-IN" dirty="0"/>
                        <a:t>STATE</a:t>
                      </a:r>
                    </a:p>
                  </a:txBody>
                  <a:tcPr/>
                </a:tc>
                <a:tc>
                  <a:txBody>
                    <a:bodyPr/>
                    <a:lstStyle/>
                    <a:p>
                      <a:pPr algn="ctr"/>
                      <a:r>
                        <a:rPr lang="en-IN" dirty="0"/>
                        <a:t>CAGR</a:t>
                      </a:r>
                    </a:p>
                  </a:txBody>
                  <a:tcPr/>
                </a:tc>
                <a:extLst>
                  <a:ext uri="{0D108BD9-81ED-4DB2-BD59-A6C34878D82A}">
                    <a16:rowId xmlns:a16="http://schemas.microsoft.com/office/drawing/2014/main" val="1778993811"/>
                  </a:ext>
                </a:extLst>
              </a:tr>
              <a:tr h="370840">
                <a:tc>
                  <a:txBody>
                    <a:bodyPr/>
                    <a:lstStyle/>
                    <a:p>
                      <a:pPr algn="ctr" fontAlgn="b"/>
                      <a:r>
                        <a:rPr lang="en-IN" sz="2000" b="0" i="0" u="none" strike="noStrike" dirty="0">
                          <a:solidFill>
                            <a:srgbClr val="000000"/>
                          </a:solidFill>
                          <a:effectLst/>
                          <a:latin typeface="Aparajita" panose="02020603050405020304" pitchFamily="18" charset="0"/>
                          <a:cs typeface="Aparajita" panose="02020603050405020304" pitchFamily="18" charset="0"/>
                        </a:rPr>
                        <a:t>A &amp; N Island</a:t>
                      </a:r>
                    </a:p>
                  </a:txBody>
                  <a:tcPr marL="9525" marR="9525" marT="9525" marB="0" anchor="b"/>
                </a:tc>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0.173</a:t>
                      </a:r>
                    </a:p>
                  </a:txBody>
                  <a:tcPr marL="9525" marR="9525" marT="9525" marB="0" anchor="b"/>
                </a:tc>
                <a:extLst>
                  <a:ext uri="{0D108BD9-81ED-4DB2-BD59-A6C34878D82A}">
                    <a16:rowId xmlns:a16="http://schemas.microsoft.com/office/drawing/2014/main" val="616826749"/>
                  </a:ext>
                </a:extLst>
              </a:tr>
              <a:tr h="370840">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Ladakh</a:t>
                      </a:r>
                    </a:p>
                  </a:txBody>
                  <a:tcPr marL="9525" marR="9525" marT="9525" marB="0" anchor="b"/>
                </a:tc>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0.177</a:t>
                      </a:r>
                    </a:p>
                  </a:txBody>
                  <a:tcPr marL="9525" marR="9525" marT="9525" marB="0" anchor="b"/>
                </a:tc>
                <a:extLst>
                  <a:ext uri="{0D108BD9-81ED-4DB2-BD59-A6C34878D82A}">
                    <a16:rowId xmlns:a16="http://schemas.microsoft.com/office/drawing/2014/main" val="426053050"/>
                  </a:ext>
                </a:extLst>
              </a:tr>
              <a:tr h="370840">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Karnataka</a:t>
                      </a:r>
                    </a:p>
                  </a:txBody>
                  <a:tcPr marL="9525" marR="9525" marT="9525" marB="0" anchor="b"/>
                </a:tc>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0.183</a:t>
                      </a:r>
                    </a:p>
                  </a:txBody>
                  <a:tcPr marL="9525" marR="9525" marT="9525" marB="0" anchor="b"/>
                </a:tc>
                <a:extLst>
                  <a:ext uri="{0D108BD9-81ED-4DB2-BD59-A6C34878D82A}">
                    <a16:rowId xmlns:a16="http://schemas.microsoft.com/office/drawing/2014/main" val="3366591941"/>
                  </a:ext>
                </a:extLst>
              </a:tr>
              <a:tr h="370840">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Haryana</a:t>
                      </a:r>
                    </a:p>
                  </a:txBody>
                  <a:tcPr marL="9525" marR="9525" marT="9525" marB="0" anchor="b"/>
                </a:tc>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0.188</a:t>
                      </a:r>
                    </a:p>
                  </a:txBody>
                  <a:tcPr marL="9525" marR="9525" marT="9525" marB="0" anchor="b"/>
                </a:tc>
                <a:extLst>
                  <a:ext uri="{0D108BD9-81ED-4DB2-BD59-A6C34878D82A}">
                    <a16:rowId xmlns:a16="http://schemas.microsoft.com/office/drawing/2014/main" val="3729493760"/>
                  </a:ext>
                </a:extLst>
              </a:tr>
              <a:tr h="370840">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Mizoram</a:t>
                      </a:r>
                    </a:p>
                  </a:txBody>
                  <a:tcPr marL="9525" marR="9525" marT="9525" marB="0" anchor="b"/>
                </a:tc>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0.201</a:t>
                      </a:r>
                    </a:p>
                  </a:txBody>
                  <a:tcPr marL="9525" marR="9525" marT="9525" marB="0" anchor="b"/>
                </a:tc>
                <a:extLst>
                  <a:ext uri="{0D108BD9-81ED-4DB2-BD59-A6C34878D82A}">
                    <a16:rowId xmlns:a16="http://schemas.microsoft.com/office/drawing/2014/main" val="2777029855"/>
                  </a:ext>
                </a:extLst>
              </a:tr>
              <a:tr h="370840">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West Bengal</a:t>
                      </a:r>
                    </a:p>
                  </a:txBody>
                  <a:tcPr marL="9525" marR="9525" marT="9525" marB="0" anchor="b"/>
                </a:tc>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0.205</a:t>
                      </a:r>
                    </a:p>
                  </a:txBody>
                  <a:tcPr marL="9525" marR="9525" marT="9525" marB="0" anchor="b"/>
                </a:tc>
                <a:extLst>
                  <a:ext uri="{0D108BD9-81ED-4DB2-BD59-A6C34878D82A}">
                    <a16:rowId xmlns:a16="http://schemas.microsoft.com/office/drawing/2014/main" val="1080404103"/>
                  </a:ext>
                </a:extLst>
              </a:tr>
              <a:tr h="370840">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Bihar</a:t>
                      </a:r>
                    </a:p>
                  </a:txBody>
                  <a:tcPr marL="9525" marR="9525" marT="9525" marB="0" anchor="b"/>
                </a:tc>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0.215</a:t>
                      </a:r>
                    </a:p>
                  </a:txBody>
                  <a:tcPr marL="9525" marR="9525" marT="9525" marB="0" anchor="b"/>
                </a:tc>
                <a:extLst>
                  <a:ext uri="{0D108BD9-81ED-4DB2-BD59-A6C34878D82A}">
                    <a16:rowId xmlns:a16="http://schemas.microsoft.com/office/drawing/2014/main" val="2007208866"/>
                  </a:ext>
                </a:extLst>
              </a:tr>
              <a:tr h="370840">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Madhya Pradesh</a:t>
                      </a:r>
                    </a:p>
                  </a:txBody>
                  <a:tcPr marL="9525" marR="9525" marT="9525" marB="0" anchor="b"/>
                </a:tc>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0.229</a:t>
                      </a:r>
                    </a:p>
                  </a:txBody>
                  <a:tcPr marL="9525" marR="9525" marT="9525" marB="0" anchor="b"/>
                </a:tc>
                <a:extLst>
                  <a:ext uri="{0D108BD9-81ED-4DB2-BD59-A6C34878D82A}">
                    <a16:rowId xmlns:a16="http://schemas.microsoft.com/office/drawing/2014/main" val="1151216888"/>
                  </a:ext>
                </a:extLst>
              </a:tr>
              <a:tr h="370840">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Tamil Nadu</a:t>
                      </a:r>
                    </a:p>
                  </a:txBody>
                  <a:tcPr marL="9525" marR="9525" marT="9525" marB="0" anchor="b"/>
                </a:tc>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0.253</a:t>
                      </a:r>
                    </a:p>
                  </a:txBody>
                  <a:tcPr marL="9525" marR="9525" marT="9525" marB="0" anchor="b"/>
                </a:tc>
                <a:extLst>
                  <a:ext uri="{0D108BD9-81ED-4DB2-BD59-A6C34878D82A}">
                    <a16:rowId xmlns:a16="http://schemas.microsoft.com/office/drawing/2014/main" val="4032675187"/>
                  </a:ext>
                </a:extLst>
              </a:tr>
              <a:tr h="370840">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Tripura</a:t>
                      </a:r>
                    </a:p>
                  </a:txBody>
                  <a:tcPr marL="9525" marR="9525" marT="9525" marB="0" anchor="b"/>
                </a:tc>
                <a:tc>
                  <a:txBody>
                    <a:bodyPr/>
                    <a:lstStyle/>
                    <a:p>
                      <a:pPr algn="ctr" fontAlgn="b"/>
                      <a:r>
                        <a:rPr lang="en-IN" sz="2000" b="0" i="0" u="none" strike="noStrike" dirty="0">
                          <a:solidFill>
                            <a:srgbClr val="000000"/>
                          </a:solidFill>
                          <a:effectLst/>
                          <a:latin typeface="Aparajita" panose="02020603050405020304" pitchFamily="18" charset="0"/>
                          <a:cs typeface="Aparajita" panose="02020603050405020304" pitchFamily="18" charset="0"/>
                        </a:rPr>
                        <a:t>0.274</a:t>
                      </a:r>
                    </a:p>
                  </a:txBody>
                  <a:tcPr marL="9525" marR="9525" marT="9525" marB="0" anchor="b"/>
                </a:tc>
                <a:extLst>
                  <a:ext uri="{0D108BD9-81ED-4DB2-BD59-A6C34878D82A}">
                    <a16:rowId xmlns:a16="http://schemas.microsoft.com/office/drawing/2014/main" val="2088962804"/>
                  </a:ext>
                </a:extLst>
              </a:tr>
            </a:tbl>
          </a:graphicData>
        </a:graphic>
      </p:graphicFrame>
      <p:pic>
        <p:nvPicPr>
          <p:cNvPr id="9" name="Picture 8">
            <a:extLst>
              <a:ext uri="{FF2B5EF4-FFF2-40B4-BE49-F238E27FC236}">
                <a16:creationId xmlns:a16="http://schemas.microsoft.com/office/drawing/2014/main" id="{62689BAF-5E39-47E3-871B-85580C674F61}"/>
              </a:ext>
            </a:extLst>
          </p:cNvPr>
          <p:cNvPicPr>
            <a:picLocks noChangeAspect="1"/>
          </p:cNvPicPr>
          <p:nvPr/>
        </p:nvPicPr>
        <p:blipFill>
          <a:blip r:embed="rId3"/>
          <a:stretch>
            <a:fillRect/>
          </a:stretch>
        </p:blipFill>
        <p:spPr>
          <a:xfrm>
            <a:off x="5068447" y="1831369"/>
            <a:ext cx="7025704" cy="4215423"/>
          </a:xfrm>
          <a:prstGeom prst="rect">
            <a:avLst/>
          </a:prstGeom>
        </p:spPr>
      </p:pic>
    </p:spTree>
    <p:extLst>
      <p:ext uri="{BB962C8B-B14F-4D97-AF65-F5344CB8AC3E}">
        <p14:creationId xmlns:p14="http://schemas.microsoft.com/office/powerpoint/2010/main" val="3653289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58"/>
            <a:ext cx="12192000" cy="6858000"/>
          </a:xfrm>
          <a:prstGeom prst="rect">
            <a:avLst/>
          </a:prstGeom>
        </p:spPr>
      </p:pic>
      <p:sp>
        <p:nvSpPr>
          <p:cNvPr id="2" name="TextBox 1">
            <a:extLst>
              <a:ext uri="{FF2B5EF4-FFF2-40B4-BE49-F238E27FC236}">
                <a16:creationId xmlns:a16="http://schemas.microsoft.com/office/drawing/2014/main" id="{FDE9D3D6-1DD2-4F71-8ED4-134EA96A97B6}"/>
              </a:ext>
            </a:extLst>
          </p:cNvPr>
          <p:cNvSpPr txBox="1"/>
          <p:nvPr/>
        </p:nvSpPr>
        <p:spPr>
          <a:xfrm>
            <a:off x="322729" y="236668"/>
            <a:ext cx="10736132" cy="830997"/>
          </a:xfrm>
          <a:prstGeom prst="rect">
            <a:avLst/>
          </a:prstGeom>
          <a:noFill/>
        </p:spPr>
        <p:txBody>
          <a:bodyPr wrap="square" rtlCol="0">
            <a:spAutoFit/>
          </a:bodyPr>
          <a:lstStyle/>
          <a:p>
            <a:r>
              <a:rPr lang="en-IN" sz="2400" b="1" dirty="0">
                <a:solidFill>
                  <a:schemeClr val="bg1"/>
                </a:solidFill>
              </a:rPr>
              <a:t>7. List down the compounded annual growth rate (CAGR) in 4-Wheelers units </a:t>
            </a:r>
          </a:p>
          <a:p>
            <a:r>
              <a:rPr lang="en-IN" sz="2400" b="1" dirty="0">
                <a:solidFill>
                  <a:schemeClr val="bg1"/>
                </a:solidFill>
              </a:rPr>
              <a:t>    for the Top 5 makers from 2022 to 2024?</a:t>
            </a:r>
          </a:p>
        </p:txBody>
      </p:sp>
      <p:pic>
        <p:nvPicPr>
          <p:cNvPr id="4" name="Picture 3">
            <a:extLst>
              <a:ext uri="{FF2B5EF4-FFF2-40B4-BE49-F238E27FC236}">
                <a16:creationId xmlns:a16="http://schemas.microsoft.com/office/drawing/2014/main" id="{C7878F80-35C9-4280-B632-669F7C31144B}"/>
              </a:ext>
            </a:extLst>
          </p:cNvPr>
          <p:cNvPicPr>
            <a:picLocks noChangeAspect="1"/>
          </p:cNvPicPr>
          <p:nvPr/>
        </p:nvPicPr>
        <p:blipFill>
          <a:blip r:embed="rId3"/>
          <a:stretch>
            <a:fillRect/>
          </a:stretch>
        </p:blipFill>
        <p:spPr>
          <a:xfrm>
            <a:off x="466165" y="1434153"/>
            <a:ext cx="7059904" cy="4235943"/>
          </a:xfrm>
          <a:prstGeom prst="rect">
            <a:avLst/>
          </a:prstGeom>
        </p:spPr>
      </p:pic>
      <p:graphicFrame>
        <p:nvGraphicFramePr>
          <p:cNvPr id="6" name="Table 5">
            <a:extLst>
              <a:ext uri="{FF2B5EF4-FFF2-40B4-BE49-F238E27FC236}">
                <a16:creationId xmlns:a16="http://schemas.microsoft.com/office/drawing/2014/main" id="{94DAFF2D-14AF-426B-BEEF-E54A4C675FD6}"/>
              </a:ext>
            </a:extLst>
          </p:cNvPr>
          <p:cNvGraphicFramePr>
            <a:graphicFrameLocks noGrp="1"/>
          </p:cNvGraphicFramePr>
          <p:nvPr>
            <p:extLst>
              <p:ext uri="{D42A27DB-BD31-4B8C-83A1-F6EECF244321}">
                <p14:modId xmlns:p14="http://schemas.microsoft.com/office/powerpoint/2010/main" val="3459051041"/>
              </p:ext>
            </p:extLst>
          </p:nvPr>
        </p:nvGraphicFramePr>
        <p:xfrm>
          <a:off x="6938682" y="3754610"/>
          <a:ext cx="4787153" cy="2464895"/>
        </p:xfrm>
        <a:graphic>
          <a:graphicData uri="http://schemas.openxmlformats.org/drawingml/2006/table">
            <a:tbl>
              <a:tblPr firstRow="1" bandRow="1">
                <a:tableStyleId>{69012ECD-51FC-41F1-AA8D-1B2483CD663E}</a:tableStyleId>
              </a:tblPr>
              <a:tblGrid>
                <a:gridCol w="1602093">
                  <a:extLst>
                    <a:ext uri="{9D8B030D-6E8A-4147-A177-3AD203B41FA5}">
                      <a16:colId xmlns:a16="http://schemas.microsoft.com/office/drawing/2014/main" val="2628353638"/>
                    </a:ext>
                  </a:extLst>
                </a:gridCol>
                <a:gridCol w="1592530">
                  <a:extLst>
                    <a:ext uri="{9D8B030D-6E8A-4147-A177-3AD203B41FA5}">
                      <a16:colId xmlns:a16="http://schemas.microsoft.com/office/drawing/2014/main" val="188608903"/>
                    </a:ext>
                  </a:extLst>
                </a:gridCol>
                <a:gridCol w="1592530">
                  <a:extLst>
                    <a:ext uri="{9D8B030D-6E8A-4147-A177-3AD203B41FA5}">
                      <a16:colId xmlns:a16="http://schemas.microsoft.com/office/drawing/2014/main" val="2303374111"/>
                    </a:ext>
                  </a:extLst>
                </a:gridCol>
              </a:tblGrid>
              <a:tr h="369154">
                <a:tc>
                  <a:txBody>
                    <a:bodyPr/>
                    <a:lstStyle/>
                    <a:p>
                      <a:pPr algn="ctr"/>
                      <a:r>
                        <a:rPr lang="en-IN" dirty="0"/>
                        <a:t>MAKERS</a:t>
                      </a:r>
                    </a:p>
                  </a:txBody>
                  <a:tcPr/>
                </a:tc>
                <a:tc>
                  <a:txBody>
                    <a:bodyPr/>
                    <a:lstStyle/>
                    <a:p>
                      <a:pPr algn="ctr"/>
                      <a:r>
                        <a:rPr lang="en-IN" dirty="0"/>
                        <a:t>SALES (22-24)</a:t>
                      </a:r>
                    </a:p>
                  </a:txBody>
                  <a:tcPr/>
                </a:tc>
                <a:tc>
                  <a:txBody>
                    <a:bodyPr/>
                    <a:lstStyle/>
                    <a:p>
                      <a:pPr algn="ctr"/>
                      <a:r>
                        <a:rPr lang="en-IN" dirty="0"/>
                        <a:t>CAGR</a:t>
                      </a:r>
                    </a:p>
                  </a:txBody>
                  <a:tcPr/>
                </a:tc>
                <a:extLst>
                  <a:ext uri="{0D108BD9-81ED-4DB2-BD59-A6C34878D82A}">
                    <a16:rowId xmlns:a16="http://schemas.microsoft.com/office/drawing/2014/main" val="3602090529"/>
                  </a:ext>
                </a:extLst>
              </a:tr>
              <a:tr h="369154">
                <a:tc>
                  <a:txBody>
                    <a:bodyPr/>
                    <a:lstStyle/>
                    <a:p>
                      <a:pPr algn="ctr" fontAlgn="b"/>
                      <a:r>
                        <a:rPr lang="en-IN" sz="2000" b="0" i="0" u="none" strike="noStrike" dirty="0">
                          <a:solidFill>
                            <a:schemeClr val="bg1"/>
                          </a:solidFill>
                          <a:effectLst/>
                          <a:highlight>
                            <a:srgbClr val="008000"/>
                          </a:highlight>
                          <a:latin typeface="Aparajita" panose="02020603050405020304" pitchFamily="18" charset="0"/>
                          <a:cs typeface="Aparajita" panose="02020603050405020304" pitchFamily="18" charset="0"/>
                        </a:rPr>
                        <a:t>BYD India</a:t>
                      </a:r>
                    </a:p>
                  </a:txBody>
                  <a:tcPr marL="9525" marR="9525" marT="9525" marB="0" anchor="b"/>
                </a:tc>
                <a:tc>
                  <a:txBody>
                    <a:bodyPr/>
                    <a:lstStyle/>
                    <a:p>
                      <a:pPr algn="ctr" fontAlgn="b"/>
                      <a:r>
                        <a:rPr lang="en-IN" sz="2000" b="0" i="0" u="none" strike="noStrike" dirty="0">
                          <a:solidFill>
                            <a:schemeClr val="bg1"/>
                          </a:solidFill>
                          <a:effectLst/>
                          <a:highlight>
                            <a:srgbClr val="008000"/>
                          </a:highlight>
                          <a:latin typeface="Aparajita" panose="02020603050405020304" pitchFamily="18" charset="0"/>
                          <a:cs typeface="Aparajita" panose="02020603050405020304" pitchFamily="18" charset="0"/>
                        </a:rPr>
                        <a:t>2419</a:t>
                      </a:r>
                    </a:p>
                  </a:txBody>
                  <a:tcPr marL="9525" marR="9525" marT="9525" marB="0" anchor="b"/>
                </a:tc>
                <a:tc>
                  <a:txBody>
                    <a:bodyPr/>
                    <a:lstStyle/>
                    <a:p>
                      <a:pPr algn="ctr" fontAlgn="b"/>
                      <a:r>
                        <a:rPr lang="en-IN" sz="2000" b="0" i="0" u="none" strike="noStrike" dirty="0">
                          <a:solidFill>
                            <a:schemeClr val="bg1"/>
                          </a:solidFill>
                          <a:effectLst/>
                          <a:highlight>
                            <a:srgbClr val="008000"/>
                          </a:highlight>
                          <a:latin typeface="Aparajita" panose="02020603050405020304" pitchFamily="18" charset="0"/>
                          <a:cs typeface="Aparajita" panose="02020603050405020304" pitchFamily="18" charset="0"/>
                        </a:rPr>
                        <a:t>5.665</a:t>
                      </a:r>
                    </a:p>
                  </a:txBody>
                  <a:tcPr marL="9525" marR="9525" marT="9525" marB="0" anchor="b"/>
                </a:tc>
                <a:extLst>
                  <a:ext uri="{0D108BD9-81ED-4DB2-BD59-A6C34878D82A}">
                    <a16:rowId xmlns:a16="http://schemas.microsoft.com/office/drawing/2014/main" val="3500153469"/>
                  </a:ext>
                </a:extLst>
              </a:tr>
              <a:tr h="369154">
                <a:tc>
                  <a:txBody>
                    <a:bodyPr/>
                    <a:lstStyle/>
                    <a:p>
                      <a:pPr algn="ctr" fontAlgn="b"/>
                      <a:r>
                        <a:rPr lang="en-IN" sz="2000" b="0" i="0" u="none" strike="noStrike">
                          <a:solidFill>
                            <a:schemeClr val="bg1"/>
                          </a:solidFill>
                          <a:effectLst/>
                          <a:latin typeface="Aparajita" panose="02020603050405020304" pitchFamily="18" charset="0"/>
                          <a:cs typeface="Aparajita" panose="02020603050405020304" pitchFamily="18" charset="0"/>
                        </a:rPr>
                        <a:t>Hyundai Motor</a:t>
                      </a:r>
                    </a:p>
                  </a:txBody>
                  <a:tcPr marL="9525" marR="9525" marT="9525" marB="0" anchor="b"/>
                </a:tc>
                <a:tc>
                  <a:txBody>
                    <a:bodyPr/>
                    <a:lstStyle/>
                    <a:p>
                      <a:pPr algn="ctr" fontAlgn="b"/>
                      <a:r>
                        <a:rPr lang="en-IN" sz="2000" b="0" i="0" u="none" strike="noStrike">
                          <a:solidFill>
                            <a:schemeClr val="bg1"/>
                          </a:solidFill>
                          <a:effectLst/>
                          <a:latin typeface="Aparajita" panose="02020603050405020304" pitchFamily="18" charset="0"/>
                          <a:cs typeface="Aparajita" panose="02020603050405020304" pitchFamily="18" charset="0"/>
                        </a:rPr>
                        <a:t>2076</a:t>
                      </a:r>
                    </a:p>
                  </a:txBody>
                  <a:tcPr marL="9525" marR="9525" marT="9525" marB="0" anchor="b"/>
                </a:tc>
                <a:tc>
                  <a:txBody>
                    <a:bodyPr/>
                    <a:lstStyle/>
                    <a:p>
                      <a:pPr algn="ctr" fontAlgn="b"/>
                      <a:r>
                        <a:rPr lang="en-IN" sz="2000" b="0" i="0" u="none" strike="noStrike">
                          <a:solidFill>
                            <a:schemeClr val="bg1"/>
                          </a:solidFill>
                          <a:effectLst/>
                          <a:latin typeface="Aparajita" panose="02020603050405020304" pitchFamily="18" charset="0"/>
                          <a:cs typeface="Aparajita" panose="02020603050405020304" pitchFamily="18" charset="0"/>
                        </a:rPr>
                        <a:t>2.555</a:t>
                      </a:r>
                    </a:p>
                  </a:txBody>
                  <a:tcPr marL="9525" marR="9525" marT="9525" marB="0" anchor="b"/>
                </a:tc>
                <a:extLst>
                  <a:ext uri="{0D108BD9-81ED-4DB2-BD59-A6C34878D82A}">
                    <a16:rowId xmlns:a16="http://schemas.microsoft.com/office/drawing/2014/main" val="2595360448"/>
                  </a:ext>
                </a:extLst>
              </a:tr>
              <a:tr h="616310">
                <a:tc>
                  <a:txBody>
                    <a:bodyPr/>
                    <a:lstStyle/>
                    <a:p>
                      <a:pPr algn="ctr" fontAlgn="b"/>
                      <a:r>
                        <a:rPr lang="en-IN" sz="2000" b="0" i="0" u="none" strike="noStrike">
                          <a:solidFill>
                            <a:schemeClr val="bg1"/>
                          </a:solidFill>
                          <a:effectLst/>
                          <a:latin typeface="Aparajita" panose="02020603050405020304" pitchFamily="18" charset="0"/>
                          <a:cs typeface="Aparajita" panose="02020603050405020304" pitchFamily="18" charset="0"/>
                        </a:rPr>
                        <a:t>Mahindra &amp; Mahindra</a:t>
                      </a:r>
                    </a:p>
                  </a:txBody>
                  <a:tcPr marL="9525" marR="9525" marT="9525" marB="0" anchor="b"/>
                </a:tc>
                <a:tc>
                  <a:txBody>
                    <a:bodyPr/>
                    <a:lstStyle/>
                    <a:p>
                      <a:pPr algn="ctr" fontAlgn="b"/>
                      <a:r>
                        <a:rPr lang="en-IN" sz="2000" b="0" i="0" u="none" strike="noStrike" dirty="0">
                          <a:solidFill>
                            <a:schemeClr val="bg1"/>
                          </a:solidFill>
                          <a:effectLst/>
                          <a:latin typeface="Aparajita" panose="02020603050405020304" pitchFamily="18" charset="0"/>
                          <a:cs typeface="Aparajita" panose="02020603050405020304" pitchFamily="18" charset="0"/>
                        </a:rPr>
                        <a:t>41193</a:t>
                      </a:r>
                    </a:p>
                  </a:txBody>
                  <a:tcPr marL="9525" marR="9525" marT="9525" marB="0" anchor="b"/>
                </a:tc>
                <a:tc>
                  <a:txBody>
                    <a:bodyPr/>
                    <a:lstStyle/>
                    <a:p>
                      <a:pPr algn="ctr" fontAlgn="b"/>
                      <a:r>
                        <a:rPr lang="en-IN" sz="2000" b="0" i="0" u="none" strike="noStrike">
                          <a:solidFill>
                            <a:schemeClr val="bg1"/>
                          </a:solidFill>
                          <a:effectLst/>
                          <a:latin typeface="Aparajita" panose="02020603050405020304" pitchFamily="18" charset="0"/>
                          <a:cs typeface="Aparajita" panose="02020603050405020304" pitchFamily="18" charset="0"/>
                        </a:rPr>
                        <a:t>1.403</a:t>
                      </a:r>
                    </a:p>
                  </a:txBody>
                  <a:tcPr marL="9525" marR="9525" marT="9525" marB="0" anchor="b"/>
                </a:tc>
                <a:extLst>
                  <a:ext uri="{0D108BD9-81ED-4DB2-BD59-A6C34878D82A}">
                    <a16:rowId xmlns:a16="http://schemas.microsoft.com/office/drawing/2014/main" val="786646729"/>
                  </a:ext>
                </a:extLst>
              </a:tr>
              <a:tr h="369154">
                <a:tc>
                  <a:txBody>
                    <a:bodyPr/>
                    <a:lstStyle/>
                    <a:p>
                      <a:pPr algn="ctr" fontAlgn="b"/>
                      <a:r>
                        <a:rPr lang="en-IN" sz="2000" b="0" i="0" u="none" strike="noStrike">
                          <a:solidFill>
                            <a:schemeClr val="bg1"/>
                          </a:solidFill>
                          <a:effectLst/>
                          <a:latin typeface="Aparajita" panose="02020603050405020304" pitchFamily="18" charset="0"/>
                          <a:cs typeface="Aparajita" panose="02020603050405020304" pitchFamily="18" charset="0"/>
                        </a:rPr>
                        <a:t>MG Motor</a:t>
                      </a:r>
                    </a:p>
                  </a:txBody>
                  <a:tcPr marL="9525" marR="9525" marT="9525" marB="0" anchor="b"/>
                </a:tc>
                <a:tc>
                  <a:txBody>
                    <a:bodyPr/>
                    <a:lstStyle/>
                    <a:p>
                      <a:pPr algn="ctr" fontAlgn="b"/>
                      <a:r>
                        <a:rPr lang="en-IN" sz="2000" b="0" i="0" u="none" strike="noStrike">
                          <a:solidFill>
                            <a:schemeClr val="bg1"/>
                          </a:solidFill>
                          <a:effectLst/>
                          <a:latin typeface="Aparajita" panose="02020603050405020304" pitchFamily="18" charset="0"/>
                          <a:cs typeface="Aparajita" panose="02020603050405020304" pitchFamily="18" charset="0"/>
                        </a:rPr>
                        <a:t>13753</a:t>
                      </a:r>
                    </a:p>
                  </a:txBody>
                  <a:tcPr marL="9525" marR="9525" marT="9525" marB="0" anchor="b"/>
                </a:tc>
                <a:tc>
                  <a:txBody>
                    <a:bodyPr/>
                    <a:lstStyle/>
                    <a:p>
                      <a:pPr algn="ctr" fontAlgn="b"/>
                      <a:r>
                        <a:rPr lang="en-IN" sz="2000" b="0" i="0" u="none" strike="noStrike">
                          <a:solidFill>
                            <a:schemeClr val="bg1"/>
                          </a:solidFill>
                          <a:effectLst/>
                          <a:latin typeface="Aparajita" panose="02020603050405020304" pitchFamily="18" charset="0"/>
                          <a:cs typeface="Aparajita" panose="02020603050405020304" pitchFamily="18" charset="0"/>
                        </a:rPr>
                        <a:t>1.315</a:t>
                      </a:r>
                    </a:p>
                  </a:txBody>
                  <a:tcPr marL="9525" marR="9525" marT="9525" marB="0" anchor="b"/>
                </a:tc>
                <a:extLst>
                  <a:ext uri="{0D108BD9-81ED-4DB2-BD59-A6C34878D82A}">
                    <a16:rowId xmlns:a16="http://schemas.microsoft.com/office/drawing/2014/main" val="949719417"/>
                  </a:ext>
                </a:extLst>
              </a:tr>
              <a:tr h="369154">
                <a:tc>
                  <a:txBody>
                    <a:bodyPr/>
                    <a:lstStyle/>
                    <a:p>
                      <a:pPr algn="ctr" fontAlgn="b"/>
                      <a:r>
                        <a:rPr lang="en-IN" sz="2000" b="0" i="0" u="none" strike="noStrike" dirty="0">
                          <a:solidFill>
                            <a:schemeClr val="bg1"/>
                          </a:solidFill>
                          <a:effectLst/>
                          <a:highlight>
                            <a:srgbClr val="008000"/>
                          </a:highlight>
                          <a:latin typeface="Aparajita" panose="02020603050405020304" pitchFamily="18" charset="0"/>
                          <a:cs typeface="Aparajita" panose="02020603050405020304" pitchFamily="18" charset="0"/>
                        </a:rPr>
                        <a:t>Tata Motors</a:t>
                      </a:r>
                    </a:p>
                  </a:txBody>
                  <a:tcPr marL="9525" marR="9525" marT="9525" marB="0" anchor="b"/>
                </a:tc>
                <a:tc>
                  <a:txBody>
                    <a:bodyPr/>
                    <a:lstStyle/>
                    <a:p>
                      <a:pPr algn="ctr" fontAlgn="b"/>
                      <a:r>
                        <a:rPr lang="en-IN" sz="2000" b="0" i="0" u="none" strike="noStrike" dirty="0">
                          <a:solidFill>
                            <a:schemeClr val="bg1"/>
                          </a:solidFill>
                          <a:effectLst/>
                          <a:highlight>
                            <a:srgbClr val="008000"/>
                          </a:highlight>
                          <a:latin typeface="Aparajita" panose="02020603050405020304" pitchFamily="18" charset="0"/>
                          <a:cs typeface="Aparajita" panose="02020603050405020304" pitchFamily="18" charset="0"/>
                        </a:rPr>
                        <a:t>88935</a:t>
                      </a:r>
                    </a:p>
                  </a:txBody>
                  <a:tcPr marL="9525" marR="9525" marT="9525" marB="0" anchor="b"/>
                </a:tc>
                <a:tc>
                  <a:txBody>
                    <a:bodyPr/>
                    <a:lstStyle/>
                    <a:p>
                      <a:pPr algn="ctr" fontAlgn="b"/>
                      <a:r>
                        <a:rPr lang="en-IN" sz="2000" b="0" i="0" u="none" strike="noStrike" dirty="0">
                          <a:solidFill>
                            <a:schemeClr val="bg1"/>
                          </a:solidFill>
                          <a:effectLst/>
                          <a:highlight>
                            <a:srgbClr val="008000"/>
                          </a:highlight>
                          <a:latin typeface="Aparajita" panose="02020603050405020304" pitchFamily="18" charset="0"/>
                          <a:cs typeface="Aparajita" panose="02020603050405020304" pitchFamily="18" charset="0"/>
                        </a:rPr>
                        <a:t>0.947</a:t>
                      </a:r>
                    </a:p>
                  </a:txBody>
                  <a:tcPr marL="9525" marR="9525" marT="9525" marB="0" anchor="b"/>
                </a:tc>
                <a:extLst>
                  <a:ext uri="{0D108BD9-81ED-4DB2-BD59-A6C34878D82A}">
                    <a16:rowId xmlns:a16="http://schemas.microsoft.com/office/drawing/2014/main" val="3755528832"/>
                  </a:ext>
                </a:extLst>
              </a:tr>
            </a:tbl>
          </a:graphicData>
        </a:graphic>
      </p:graphicFrame>
    </p:spTree>
    <p:extLst>
      <p:ext uri="{BB962C8B-B14F-4D97-AF65-F5344CB8AC3E}">
        <p14:creationId xmlns:p14="http://schemas.microsoft.com/office/powerpoint/2010/main" val="529123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58"/>
            <a:ext cx="12192000" cy="6858000"/>
          </a:xfrm>
          <a:prstGeom prst="rect">
            <a:avLst/>
          </a:prstGeom>
        </p:spPr>
      </p:pic>
      <p:sp>
        <p:nvSpPr>
          <p:cNvPr id="2" name="TextBox 1">
            <a:extLst>
              <a:ext uri="{FF2B5EF4-FFF2-40B4-BE49-F238E27FC236}">
                <a16:creationId xmlns:a16="http://schemas.microsoft.com/office/drawing/2014/main" id="{FDE9D3D6-1DD2-4F71-8ED4-134EA96A97B6}"/>
              </a:ext>
            </a:extLst>
          </p:cNvPr>
          <p:cNvSpPr txBox="1"/>
          <p:nvPr/>
        </p:nvSpPr>
        <p:spPr>
          <a:xfrm>
            <a:off x="322729" y="236668"/>
            <a:ext cx="10736132" cy="830997"/>
          </a:xfrm>
          <a:prstGeom prst="rect">
            <a:avLst/>
          </a:prstGeom>
          <a:noFill/>
        </p:spPr>
        <p:txBody>
          <a:bodyPr wrap="square" rtlCol="0">
            <a:spAutoFit/>
          </a:bodyPr>
          <a:lstStyle/>
          <a:p>
            <a:r>
              <a:rPr lang="en-IN" sz="2400" b="1" dirty="0">
                <a:solidFill>
                  <a:schemeClr val="bg1"/>
                </a:solidFill>
              </a:rPr>
              <a:t>8. What are the peak and low season months for EV-sales based on the data </a:t>
            </a:r>
          </a:p>
          <a:p>
            <a:r>
              <a:rPr lang="en-IN" sz="2400" b="1" dirty="0">
                <a:solidFill>
                  <a:schemeClr val="bg1"/>
                </a:solidFill>
              </a:rPr>
              <a:t>     from 2022 to 2024?</a:t>
            </a:r>
          </a:p>
        </p:txBody>
      </p:sp>
      <p:pic>
        <p:nvPicPr>
          <p:cNvPr id="3" name="Picture 2">
            <a:extLst>
              <a:ext uri="{FF2B5EF4-FFF2-40B4-BE49-F238E27FC236}">
                <a16:creationId xmlns:a16="http://schemas.microsoft.com/office/drawing/2014/main" id="{BFAD7DD1-13D8-42A6-8B4C-C84B879BF91C}"/>
              </a:ext>
            </a:extLst>
          </p:cNvPr>
          <p:cNvPicPr>
            <a:picLocks noChangeAspect="1"/>
          </p:cNvPicPr>
          <p:nvPr/>
        </p:nvPicPr>
        <p:blipFill>
          <a:blip r:embed="rId3"/>
          <a:stretch>
            <a:fillRect/>
          </a:stretch>
        </p:blipFill>
        <p:spPr>
          <a:xfrm>
            <a:off x="1770429" y="1605458"/>
            <a:ext cx="8331002" cy="4815732"/>
          </a:xfrm>
          <a:prstGeom prst="rect">
            <a:avLst/>
          </a:prstGeom>
        </p:spPr>
      </p:pic>
      <p:sp>
        <p:nvSpPr>
          <p:cNvPr id="4" name="Flowchart: Connector 3">
            <a:extLst>
              <a:ext uri="{FF2B5EF4-FFF2-40B4-BE49-F238E27FC236}">
                <a16:creationId xmlns:a16="http://schemas.microsoft.com/office/drawing/2014/main" id="{D28F932B-161E-4671-975A-7FEA01FC5BD0}"/>
              </a:ext>
            </a:extLst>
          </p:cNvPr>
          <p:cNvSpPr/>
          <p:nvPr/>
        </p:nvSpPr>
        <p:spPr>
          <a:xfrm>
            <a:off x="4109421" y="2474259"/>
            <a:ext cx="193638" cy="172122"/>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06D33208-0433-4A8C-B1BC-43B62FE5F0D7}"/>
              </a:ext>
            </a:extLst>
          </p:cNvPr>
          <p:cNvPicPr>
            <a:picLocks noChangeAspect="1"/>
          </p:cNvPicPr>
          <p:nvPr/>
        </p:nvPicPr>
        <p:blipFill>
          <a:blip r:embed="rId4"/>
          <a:stretch>
            <a:fillRect/>
          </a:stretch>
        </p:blipFill>
        <p:spPr>
          <a:xfrm>
            <a:off x="3544098" y="3547866"/>
            <a:ext cx="253351" cy="183461"/>
          </a:xfrm>
          <a:prstGeom prst="rect">
            <a:avLst/>
          </a:prstGeom>
        </p:spPr>
      </p:pic>
      <p:pic>
        <p:nvPicPr>
          <p:cNvPr id="7" name="Picture 6">
            <a:extLst>
              <a:ext uri="{FF2B5EF4-FFF2-40B4-BE49-F238E27FC236}">
                <a16:creationId xmlns:a16="http://schemas.microsoft.com/office/drawing/2014/main" id="{9C5042A5-AFDC-4E89-82F4-279D8A1D84E8}"/>
              </a:ext>
            </a:extLst>
          </p:cNvPr>
          <p:cNvPicPr>
            <a:picLocks noChangeAspect="1"/>
          </p:cNvPicPr>
          <p:nvPr/>
        </p:nvPicPr>
        <p:blipFill>
          <a:blip r:embed="rId4"/>
          <a:stretch>
            <a:fillRect/>
          </a:stretch>
        </p:blipFill>
        <p:spPr>
          <a:xfrm>
            <a:off x="8840525" y="3468758"/>
            <a:ext cx="253351" cy="183461"/>
          </a:xfrm>
          <a:prstGeom prst="rect">
            <a:avLst/>
          </a:prstGeom>
        </p:spPr>
      </p:pic>
      <p:sp>
        <p:nvSpPr>
          <p:cNvPr id="8" name="Flowchart: Connector 7">
            <a:extLst>
              <a:ext uri="{FF2B5EF4-FFF2-40B4-BE49-F238E27FC236}">
                <a16:creationId xmlns:a16="http://schemas.microsoft.com/office/drawing/2014/main" id="{0DDB2A8C-9D80-40E7-BB4B-07E6352BA381}"/>
              </a:ext>
            </a:extLst>
          </p:cNvPr>
          <p:cNvSpPr/>
          <p:nvPr/>
        </p:nvSpPr>
        <p:spPr>
          <a:xfrm>
            <a:off x="4758466" y="4281544"/>
            <a:ext cx="190052" cy="172122"/>
          </a:xfrm>
          <a:prstGeom prst="flowChartConnector">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solidFill>
                <a:srgbClr val="FF0000"/>
              </a:solidFill>
            </a:endParaRPr>
          </a:p>
        </p:txBody>
      </p:sp>
      <p:pic>
        <p:nvPicPr>
          <p:cNvPr id="11" name="Picture 10">
            <a:extLst>
              <a:ext uri="{FF2B5EF4-FFF2-40B4-BE49-F238E27FC236}">
                <a16:creationId xmlns:a16="http://schemas.microsoft.com/office/drawing/2014/main" id="{D6B97F57-4B10-4564-B315-865D7B1D7E37}"/>
              </a:ext>
            </a:extLst>
          </p:cNvPr>
          <p:cNvPicPr>
            <a:picLocks noChangeAspect="1"/>
          </p:cNvPicPr>
          <p:nvPr/>
        </p:nvPicPr>
        <p:blipFill>
          <a:blip r:embed="rId5"/>
          <a:stretch>
            <a:fillRect/>
          </a:stretch>
        </p:blipFill>
        <p:spPr>
          <a:xfrm>
            <a:off x="5838341" y="4453666"/>
            <a:ext cx="310923" cy="298730"/>
          </a:xfrm>
          <a:prstGeom prst="rect">
            <a:avLst/>
          </a:prstGeom>
        </p:spPr>
      </p:pic>
      <p:pic>
        <p:nvPicPr>
          <p:cNvPr id="12" name="Picture 11">
            <a:extLst>
              <a:ext uri="{FF2B5EF4-FFF2-40B4-BE49-F238E27FC236}">
                <a16:creationId xmlns:a16="http://schemas.microsoft.com/office/drawing/2014/main" id="{369974EC-9C97-4BF6-80E3-8CA07D09B422}"/>
              </a:ext>
            </a:extLst>
          </p:cNvPr>
          <p:cNvPicPr>
            <a:picLocks noChangeAspect="1"/>
          </p:cNvPicPr>
          <p:nvPr/>
        </p:nvPicPr>
        <p:blipFill>
          <a:blip r:embed="rId5"/>
          <a:stretch>
            <a:fillRect/>
          </a:stretch>
        </p:blipFill>
        <p:spPr>
          <a:xfrm>
            <a:off x="6425953" y="4281544"/>
            <a:ext cx="310923" cy="298730"/>
          </a:xfrm>
          <a:prstGeom prst="rect">
            <a:avLst/>
          </a:prstGeom>
        </p:spPr>
      </p:pic>
    </p:spTree>
    <p:extLst>
      <p:ext uri="{BB962C8B-B14F-4D97-AF65-F5344CB8AC3E}">
        <p14:creationId xmlns:p14="http://schemas.microsoft.com/office/powerpoint/2010/main" val="3066519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DE9D3D6-1DD2-4F71-8ED4-134EA96A97B6}"/>
              </a:ext>
            </a:extLst>
          </p:cNvPr>
          <p:cNvSpPr txBox="1"/>
          <p:nvPr/>
        </p:nvSpPr>
        <p:spPr>
          <a:xfrm>
            <a:off x="322729" y="236668"/>
            <a:ext cx="10736132" cy="1200329"/>
          </a:xfrm>
          <a:prstGeom prst="rect">
            <a:avLst/>
          </a:prstGeom>
          <a:noFill/>
        </p:spPr>
        <p:txBody>
          <a:bodyPr wrap="square" rtlCol="0">
            <a:spAutoFit/>
          </a:bodyPr>
          <a:lstStyle/>
          <a:p>
            <a:r>
              <a:rPr lang="en-IN" sz="2400" b="1" dirty="0">
                <a:solidFill>
                  <a:schemeClr val="bg1"/>
                </a:solidFill>
              </a:rPr>
              <a:t>9. What is the projected number of EV-sales (including 2W and 4W) for the Top 10  States by penetration rate in 2030, based on the compounded annual growth rate (CAGR) for previous years?</a:t>
            </a:r>
          </a:p>
        </p:txBody>
      </p:sp>
      <p:graphicFrame>
        <p:nvGraphicFramePr>
          <p:cNvPr id="6" name="Table 5">
            <a:extLst>
              <a:ext uri="{FF2B5EF4-FFF2-40B4-BE49-F238E27FC236}">
                <a16:creationId xmlns:a16="http://schemas.microsoft.com/office/drawing/2014/main" id="{08762F99-CCEA-403F-A3FE-E934A3885A15}"/>
              </a:ext>
            </a:extLst>
          </p:cNvPr>
          <p:cNvGraphicFramePr>
            <a:graphicFrameLocks noGrp="1"/>
          </p:cNvGraphicFramePr>
          <p:nvPr>
            <p:extLst>
              <p:ext uri="{D42A27DB-BD31-4B8C-83A1-F6EECF244321}">
                <p14:modId xmlns:p14="http://schemas.microsoft.com/office/powerpoint/2010/main" val="3508134064"/>
              </p:ext>
            </p:extLst>
          </p:nvPr>
        </p:nvGraphicFramePr>
        <p:xfrm>
          <a:off x="322729" y="2201644"/>
          <a:ext cx="2506532" cy="3509010"/>
        </p:xfrm>
        <a:graphic>
          <a:graphicData uri="http://schemas.openxmlformats.org/drawingml/2006/table">
            <a:tbl>
              <a:tblPr firstRow="1" bandRow="1">
                <a:tableStyleId>{793D81CF-94F2-401A-BA57-92F5A7B2D0C5}</a:tableStyleId>
              </a:tblPr>
              <a:tblGrid>
                <a:gridCol w="1253266">
                  <a:extLst>
                    <a:ext uri="{9D8B030D-6E8A-4147-A177-3AD203B41FA5}">
                      <a16:colId xmlns:a16="http://schemas.microsoft.com/office/drawing/2014/main" val="1595810016"/>
                    </a:ext>
                  </a:extLst>
                </a:gridCol>
                <a:gridCol w="1253266">
                  <a:extLst>
                    <a:ext uri="{9D8B030D-6E8A-4147-A177-3AD203B41FA5}">
                      <a16:colId xmlns:a16="http://schemas.microsoft.com/office/drawing/2014/main" val="4051853023"/>
                    </a:ext>
                  </a:extLst>
                </a:gridCol>
              </a:tblGrid>
              <a:tr h="346613">
                <a:tc>
                  <a:txBody>
                    <a:bodyPr/>
                    <a:lstStyle/>
                    <a:p>
                      <a:r>
                        <a:rPr lang="en-IN" dirty="0"/>
                        <a:t>STATE</a:t>
                      </a:r>
                    </a:p>
                  </a:txBody>
                  <a:tcPr/>
                </a:tc>
                <a:tc>
                  <a:txBody>
                    <a:bodyPr/>
                    <a:lstStyle/>
                    <a:p>
                      <a:r>
                        <a:rPr lang="en-IN" dirty="0"/>
                        <a:t>AVG PR</a:t>
                      </a:r>
                    </a:p>
                  </a:txBody>
                  <a:tcPr/>
                </a:tc>
                <a:extLst>
                  <a:ext uri="{0D108BD9-81ED-4DB2-BD59-A6C34878D82A}">
                    <a16:rowId xmlns:a16="http://schemas.microsoft.com/office/drawing/2014/main" val="2793212744"/>
                  </a:ext>
                </a:extLst>
              </a:tr>
              <a:tr h="297871">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Goa</a:t>
                      </a:r>
                    </a:p>
                  </a:txBody>
                  <a:tcPr marL="9525" marR="9525" marT="9525" marB="0" anchor="b"/>
                </a:tc>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10.42</a:t>
                      </a:r>
                    </a:p>
                  </a:txBody>
                  <a:tcPr marL="9525" marR="9525" marT="9525" marB="0" anchor="b"/>
                </a:tc>
                <a:extLst>
                  <a:ext uri="{0D108BD9-81ED-4DB2-BD59-A6C34878D82A}">
                    <a16:rowId xmlns:a16="http://schemas.microsoft.com/office/drawing/2014/main" val="2616573616"/>
                  </a:ext>
                </a:extLst>
              </a:tr>
              <a:tr h="297871">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Karnataka</a:t>
                      </a:r>
                    </a:p>
                  </a:txBody>
                  <a:tcPr marL="9525" marR="9525" marT="9525" marB="0" anchor="b"/>
                </a:tc>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7.96</a:t>
                      </a:r>
                    </a:p>
                  </a:txBody>
                  <a:tcPr marL="9525" marR="9525" marT="9525" marB="0" anchor="b"/>
                </a:tc>
                <a:extLst>
                  <a:ext uri="{0D108BD9-81ED-4DB2-BD59-A6C34878D82A}">
                    <a16:rowId xmlns:a16="http://schemas.microsoft.com/office/drawing/2014/main" val="3757552273"/>
                  </a:ext>
                </a:extLst>
              </a:tr>
              <a:tr h="297871">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Kerala</a:t>
                      </a:r>
                    </a:p>
                  </a:txBody>
                  <a:tcPr marL="9525" marR="9525" marT="9525" marB="0" anchor="b"/>
                </a:tc>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7.96</a:t>
                      </a:r>
                    </a:p>
                  </a:txBody>
                  <a:tcPr marL="9525" marR="9525" marT="9525" marB="0" anchor="b"/>
                </a:tc>
                <a:extLst>
                  <a:ext uri="{0D108BD9-81ED-4DB2-BD59-A6C34878D82A}">
                    <a16:rowId xmlns:a16="http://schemas.microsoft.com/office/drawing/2014/main" val="86612620"/>
                  </a:ext>
                </a:extLst>
              </a:tr>
              <a:tr h="297871">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Maharashtra</a:t>
                      </a:r>
                    </a:p>
                  </a:txBody>
                  <a:tcPr marL="9525" marR="9525" marT="9525" marB="0" anchor="b"/>
                </a:tc>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6.66</a:t>
                      </a:r>
                    </a:p>
                  </a:txBody>
                  <a:tcPr marL="9525" marR="9525" marT="9525" marB="0" anchor="b"/>
                </a:tc>
                <a:extLst>
                  <a:ext uri="{0D108BD9-81ED-4DB2-BD59-A6C34878D82A}">
                    <a16:rowId xmlns:a16="http://schemas.microsoft.com/office/drawing/2014/main" val="2420673221"/>
                  </a:ext>
                </a:extLst>
              </a:tr>
              <a:tr h="297871">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Delhi</a:t>
                      </a:r>
                    </a:p>
                  </a:txBody>
                  <a:tcPr marL="9525" marR="9525" marT="9525" marB="0" anchor="b"/>
                </a:tc>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6.58</a:t>
                      </a:r>
                    </a:p>
                  </a:txBody>
                  <a:tcPr marL="9525" marR="9525" marT="9525" marB="0" anchor="b"/>
                </a:tc>
                <a:extLst>
                  <a:ext uri="{0D108BD9-81ED-4DB2-BD59-A6C34878D82A}">
                    <a16:rowId xmlns:a16="http://schemas.microsoft.com/office/drawing/2014/main" val="2084489115"/>
                  </a:ext>
                </a:extLst>
              </a:tr>
              <a:tr h="297871">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Chandigarh</a:t>
                      </a:r>
                    </a:p>
                  </a:txBody>
                  <a:tcPr marL="9525" marR="9525" marT="9525" marB="0" anchor="b"/>
                </a:tc>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4.71</a:t>
                      </a:r>
                    </a:p>
                  </a:txBody>
                  <a:tcPr marL="9525" marR="9525" marT="9525" marB="0" anchor="b"/>
                </a:tc>
                <a:extLst>
                  <a:ext uri="{0D108BD9-81ED-4DB2-BD59-A6C34878D82A}">
                    <a16:rowId xmlns:a16="http://schemas.microsoft.com/office/drawing/2014/main" val="1840753613"/>
                  </a:ext>
                </a:extLst>
              </a:tr>
              <a:tr h="297871">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Odisha</a:t>
                      </a:r>
                    </a:p>
                  </a:txBody>
                  <a:tcPr marL="9525" marR="9525" marT="9525" marB="0" anchor="b"/>
                </a:tc>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4.58</a:t>
                      </a:r>
                    </a:p>
                  </a:txBody>
                  <a:tcPr marL="9525" marR="9525" marT="9525" marB="0" anchor="b"/>
                </a:tc>
                <a:extLst>
                  <a:ext uri="{0D108BD9-81ED-4DB2-BD59-A6C34878D82A}">
                    <a16:rowId xmlns:a16="http://schemas.microsoft.com/office/drawing/2014/main" val="704498309"/>
                  </a:ext>
                </a:extLst>
              </a:tr>
              <a:tr h="297871">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Rajasthan</a:t>
                      </a:r>
                    </a:p>
                  </a:txBody>
                  <a:tcPr marL="9525" marR="9525" marT="9525" marB="0" anchor="b"/>
                </a:tc>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4.56</a:t>
                      </a:r>
                    </a:p>
                  </a:txBody>
                  <a:tcPr marL="9525" marR="9525" marT="9525" marB="0" anchor="b"/>
                </a:tc>
                <a:extLst>
                  <a:ext uri="{0D108BD9-81ED-4DB2-BD59-A6C34878D82A}">
                    <a16:rowId xmlns:a16="http://schemas.microsoft.com/office/drawing/2014/main" val="1616576408"/>
                  </a:ext>
                </a:extLst>
              </a:tr>
              <a:tr h="297871">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Tamil Nadu</a:t>
                      </a:r>
                    </a:p>
                  </a:txBody>
                  <a:tcPr marL="9525" marR="9525" marT="9525" marB="0" anchor="b"/>
                </a:tc>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4.42</a:t>
                      </a:r>
                    </a:p>
                  </a:txBody>
                  <a:tcPr marL="9525" marR="9525" marT="9525" marB="0" anchor="b"/>
                </a:tc>
                <a:extLst>
                  <a:ext uri="{0D108BD9-81ED-4DB2-BD59-A6C34878D82A}">
                    <a16:rowId xmlns:a16="http://schemas.microsoft.com/office/drawing/2014/main" val="3793856694"/>
                  </a:ext>
                </a:extLst>
              </a:tr>
              <a:tr h="297871">
                <a:tc>
                  <a:txBody>
                    <a:bodyPr/>
                    <a:lstStyle/>
                    <a:p>
                      <a:pPr algn="ctr" fontAlgn="b"/>
                      <a:r>
                        <a:rPr lang="en-IN" sz="2000" b="0" i="0" u="none" strike="noStrike">
                          <a:solidFill>
                            <a:srgbClr val="000000"/>
                          </a:solidFill>
                          <a:effectLst/>
                          <a:latin typeface="Aparajita" panose="02020603050405020304" pitchFamily="18" charset="0"/>
                          <a:cs typeface="Aparajita" panose="02020603050405020304" pitchFamily="18" charset="0"/>
                        </a:rPr>
                        <a:t>Gujarat</a:t>
                      </a:r>
                    </a:p>
                  </a:txBody>
                  <a:tcPr marL="9525" marR="9525" marT="9525" marB="0" anchor="b"/>
                </a:tc>
                <a:tc>
                  <a:txBody>
                    <a:bodyPr/>
                    <a:lstStyle/>
                    <a:p>
                      <a:pPr algn="ctr" fontAlgn="b"/>
                      <a:r>
                        <a:rPr lang="en-IN" sz="2000" b="0" i="0" u="none" strike="noStrike" dirty="0">
                          <a:solidFill>
                            <a:srgbClr val="000000"/>
                          </a:solidFill>
                          <a:effectLst/>
                          <a:latin typeface="Aparajita" panose="02020603050405020304" pitchFamily="18" charset="0"/>
                          <a:cs typeface="Aparajita" panose="02020603050405020304" pitchFamily="18" charset="0"/>
                        </a:rPr>
                        <a:t>4.27</a:t>
                      </a:r>
                    </a:p>
                  </a:txBody>
                  <a:tcPr marL="9525" marR="9525" marT="9525" marB="0" anchor="b"/>
                </a:tc>
                <a:extLst>
                  <a:ext uri="{0D108BD9-81ED-4DB2-BD59-A6C34878D82A}">
                    <a16:rowId xmlns:a16="http://schemas.microsoft.com/office/drawing/2014/main" val="1075609449"/>
                  </a:ext>
                </a:extLst>
              </a:tr>
            </a:tbl>
          </a:graphicData>
        </a:graphic>
      </p:graphicFrame>
      <p:pic>
        <p:nvPicPr>
          <p:cNvPr id="7" name="Picture 6">
            <a:extLst>
              <a:ext uri="{FF2B5EF4-FFF2-40B4-BE49-F238E27FC236}">
                <a16:creationId xmlns:a16="http://schemas.microsoft.com/office/drawing/2014/main" id="{43F6BC93-411C-4F18-8613-C2186B374433}"/>
              </a:ext>
            </a:extLst>
          </p:cNvPr>
          <p:cNvPicPr>
            <a:picLocks noChangeAspect="1"/>
          </p:cNvPicPr>
          <p:nvPr/>
        </p:nvPicPr>
        <p:blipFill>
          <a:blip r:embed="rId3"/>
          <a:stretch>
            <a:fillRect/>
          </a:stretch>
        </p:blipFill>
        <p:spPr>
          <a:xfrm>
            <a:off x="2667897" y="1909281"/>
            <a:ext cx="9685468" cy="3552128"/>
          </a:xfrm>
          <a:prstGeom prst="rect">
            <a:avLst/>
          </a:prstGeom>
        </p:spPr>
      </p:pic>
      <p:sp>
        <p:nvSpPr>
          <p:cNvPr id="8" name="TextBox 7">
            <a:extLst>
              <a:ext uri="{FF2B5EF4-FFF2-40B4-BE49-F238E27FC236}">
                <a16:creationId xmlns:a16="http://schemas.microsoft.com/office/drawing/2014/main" id="{1DAC5C2B-0577-4C67-B79A-3F5F16587071}"/>
              </a:ext>
            </a:extLst>
          </p:cNvPr>
          <p:cNvSpPr txBox="1"/>
          <p:nvPr/>
        </p:nvSpPr>
        <p:spPr>
          <a:xfrm>
            <a:off x="4991549" y="5600206"/>
            <a:ext cx="4109421" cy="461665"/>
          </a:xfrm>
          <a:prstGeom prst="rect">
            <a:avLst/>
          </a:prstGeom>
          <a:noFill/>
        </p:spPr>
        <p:txBody>
          <a:bodyPr wrap="square" rtlCol="0">
            <a:spAutoFit/>
          </a:bodyPr>
          <a:lstStyle/>
          <a:p>
            <a:r>
              <a:rPr lang="en-IN" sz="2400" dirty="0">
                <a:solidFill>
                  <a:schemeClr val="bg1"/>
                </a:solidFill>
                <a:latin typeface="Aparajita" panose="02020603050405020304" pitchFamily="18" charset="0"/>
                <a:cs typeface="Aparajita" panose="02020603050405020304" pitchFamily="18" charset="0"/>
              </a:rPr>
              <a:t>Projected Number Of EV-Sales in 2030</a:t>
            </a:r>
          </a:p>
        </p:txBody>
      </p:sp>
    </p:spTree>
    <p:extLst>
      <p:ext uri="{BB962C8B-B14F-4D97-AF65-F5344CB8AC3E}">
        <p14:creationId xmlns:p14="http://schemas.microsoft.com/office/powerpoint/2010/main" val="537768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DE9D3D6-1DD2-4F71-8ED4-134EA96A97B6}"/>
              </a:ext>
            </a:extLst>
          </p:cNvPr>
          <p:cNvSpPr txBox="1"/>
          <p:nvPr/>
        </p:nvSpPr>
        <p:spPr>
          <a:xfrm>
            <a:off x="322729" y="236668"/>
            <a:ext cx="10736132" cy="830997"/>
          </a:xfrm>
          <a:prstGeom prst="rect">
            <a:avLst/>
          </a:prstGeom>
          <a:noFill/>
        </p:spPr>
        <p:txBody>
          <a:bodyPr wrap="square" rtlCol="0">
            <a:spAutoFit/>
          </a:bodyPr>
          <a:lstStyle/>
          <a:p>
            <a:r>
              <a:rPr lang="en-IN" sz="2400" b="1" dirty="0">
                <a:solidFill>
                  <a:schemeClr val="bg1"/>
                </a:solidFill>
              </a:rPr>
              <a:t>10. Estimate the revenue growth rate of 4W and 2W EVs in India for 2022 Vs 2024 and 2023 Vs 2024, assuming an average unit price.</a:t>
            </a:r>
          </a:p>
        </p:txBody>
      </p:sp>
      <p:graphicFrame>
        <p:nvGraphicFramePr>
          <p:cNvPr id="3" name="Table 2">
            <a:extLst>
              <a:ext uri="{FF2B5EF4-FFF2-40B4-BE49-F238E27FC236}">
                <a16:creationId xmlns:a16="http://schemas.microsoft.com/office/drawing/2014/main" id="{A4AE62E2-1C3C-419D-B36C-333F47D0B71F}"/>
              </a:ext>
            </a:extLst>
          </p:cNvPr>
          <p:cNvGraphicFramePr>
            <a:graphicFrameLocks noGrp="1"/>
          </p:cNvGraphicFramePr>
          <p:nvPr>
            <p:extLst>
              <p:ext uri="{D42A27DB-BD31-4B8C-83A1-F6EECF244321}">
                <p14:modId xmlns:p14="http://schemas.microsoft.com/office/powerpoint/2010/main" val="3386138901"/>
              </p:ext>
            </p:extLst>
          </p:nvPr>
        </p:nvGraphicFramePr>
        <p:xfrm>
          <a:off x="7080921" y="680895"/>
          <a:ext cx="3517752" cy="1097280"/>
        </p:xfrm>
        <a:graphic>
          <a:graphicData uri="http://schemas.openxmlformats.org/drawingml/2006/table">
            <a:tbl>
              <a:tblPr firstRow="1" bandRow="1">
                <a:tableStyleId>{073A0DAA-6AF3-43AB-8588-CEC1D06C72B9}</a:tableStyleId>
              </a:tblPr>
              <a:tblGrid>
                <a:gridCol w="1758876">
                  <a:extLst>
                    <a:ext uri="{9D8B030D-6E8A-4147-A177-3AD203B41FA5}">
                      <a16:colId xmlns:a16="http://schemas.microsoft.com/office/drawing/2014/main" val="1944316781"/>
                    </a:ext>
                  </a:extLst>
                </a:gridCol>
                <a:gridCol w="1758876">
                  <a:extLst>
                    <a:ext uri="{9D8B030D-6E8A-4147-A177-3AD203B41FA5}">
                      <a16:colId xmlns:a16="http://schemas.microsoft.com/office/drawing/2014/main" val="212555651"/>
                    </a:ext>
                  </a:extLst>
                </a:gridCol>
              </a:tblGrid>
              <a:tr h="276999">
                <a:tc>
                  <a:txBody>
                    <a:bodyPr/>
                    <a:lstStyle/>
                    <a:p>
                      <a:r>
                        <a:rPr lang="en-IN" dirty="0"/>
                        <a:t>Vehicle Category</a:t>
                      </a:r>
                    </a:p>
                  </a:txBody>
                  <a:tcPr/>
                </a:tc>
                <a:tc>
                  <a:txBody>
                    <a:bodyPr/>
                    <a:lstStyle/>
                    <a:p>
                      <a:r>
                        <a:rPr lang="en-IN" dirty="0"/>
                        <a:t>Average Price</a:t>
                      </a:r>
                    </a:p>
                  </a:txBody>
                  <a:tcPr/>
                </a:tc>
                <a:extLst>
                  <a:ext uri="{0D108BD9-81ED-4DB2-BD59-A6C34878D82A}">
                    <a16:rowId xmlns:a16="http://schemas.microsoft.com/office/drawing/2014/main" val="2756234523"/>
                  </a:ext>
                </a:extLst>
              </a:tr>
              <a:tr h="276999">
                <a:tc>
                  <a:txBody>
                    <a:bodyPr/>
                    <a:lstStyle/>
                    <a:p>
                      <a:r>
                        <a:rPr lang="en-IN" dirty="0"/>
                        <a:t>2-Wheelers</a:t>
                      </a:r>
                    </a:p>
                  </a:txBody>
                  <a:tcPr/>
                </a:tc>
                <a:tc>
                  <a:txBody>
                    <a:bodyPr/>
                    <a:lstStyle/>
                    <a:p>
                      <a:r>
                        <a:rPr lang="en-IN" dirty="0"/>
                        <a:t>85000</a:t>
                      </a:r>
                    </a:p>
                  </a:txBody>
                  <a:tcPr/>
                </a:tc>
                <a:extLst>
                  <a:ext uri="{0D108BD9-81ED-4DB2-BD59-A6C34878D82A}">
                    <a16:rowId xmlns:a16="http://schemas.microsoft.com/office/drawing/2014/main" val="684841466"/>
                  </a:ext>
                </a:extLst>
              </a:tr>
              <a:tr h="276999">
                <a:tc>
                  <a:txBody>
                    <a:bodyPr/>
                    <a:lstStyle/>
                    <a:p>
                      <a:r>
                        <a:rPr lang="en-IN" dirty="0"/>
                        <a:t>4-Wheelers</a:t>
                      </a:r>
                    </a:p>
                  </a:txBody>
                  <a:tcPr/>
                </a:tc>
                <a:tc>
                  <a:txBody>
                    <a:bodyPr/>
                    <a:lstStyle/>
                    <a:p>
                      <a:r>
                        <a:rPr lang="en-IN" dirty="0"/>
                        <a:t>1500000</a:t>
                      </a:r>
                    </a:p>
                  </a:txBody>
                  <a:tcPr/>
                </a:tc>
                <a:extLst>
                  <a:ext uri="{0D108BD9-81ED-4DB2-BD59-A6C34878D82A}">
                    <a16:rowId xmlns:a16="http://schemas.microsoft.com/office/drawing/2014/main" val="2297804465"/>
                  </a:ext>
                </a:extLst>
              </a:tr>
            </a:tbl>
          </a:graphicData>
        </a:graphic>
      </p:graphicFrame>
      <p:graphicFrame>
        <p:nvGraphicFramePr>
          <p:cNvPr id="4" name="Table 3">
            <a:extLst>
              <a:ext uri="{FF2B5EF4-FFF2-40B4-BE49-F238E27FC236}">
                <a16:creationId xmlns:a16="http://schemas.microsoft.com/office/drawing/2014/main" id="{E7808356-F730-47E3-BB8F-B218D0F0847D}"/>
              </a:ext>
            </a:extLst>
          </p:cNvPr>
          <p:cNvGraphicFramePr>
            <a:graphicFrameLocks noGrp="1"/>
          </p:cNvGraphicFramePr>
          <p:nvPr>
            <p:extLst>
              <p:ext uri="{D42A27DB-BD31-4B8C-83A1-F6EECF244321}">
                <p14:modId xmlns:p14="http://schemas.microsoft.com/office/powerpoint/2010/main" val="2716438372"/>
              </p:ext>
            </p:extLst>
          </p:nvPr>
        </p:nvGraphicFramePr>
        <p:xfrm>
          <a:off x="269837" y="1778175"/>
          <a:ext cx="6120204" cy="1104874"/>
        </p:xfrm>
        <a:graphic>
          <a:graphicData uri="http://schemas.openxmlformats.org/drawingml/2006/table">
            <a:tbl>
              <a:tblPr firstRow="1" bandRow="1">
                <a:tableStyleId>{93296810-A885-4BE3-A3E7-6D5BEEA58F35}</a:tableStyleId>
              </a:tblPr>
              <a:tblGrid>
                <a:gridCol w="1530051">
                  <a:extLst>
                    <a:ext uri="{9D8B030D-6E8A-4147-A177-3AD203B41FA5}">
                      <a16:colId xmlns:a16="http://schemas.microsoft.com/office/drawing/2014/main" val="1059397075"/>
                    </a:ext>
                  </a:extLst>
                </a:gridCol>
                <a:gridCol w="1530051">
                  <a:extLst>
                    <a:ext uri="{9D8B030D-6E8A-4147-A177-3AD203B41FA5}">
                      <a16:colId xmlns:a16="http://schemas.microsoft.com/office/drawing/2014/main" val="485216390"/>
                    </a:ext>
                  </a:extLst>
                </a:gridCol>
                <a:gridCol w="1530051">
                  <a:extLst>
                    <a:ext uri="{9D8B030D-6E8A-4147-A177-3AD203B41FA5}">
                      <a16:colId xmlns:a16="http://schemas.microsoft.com/office/drawing/2014/main" val="1655849085"/>
                    </a:ext>
                  </a:extLst>
                </a:gridCol>
                <a:gridCol w="1530051">
                  <a:extLst>
                    <a:ext uri="{9D8B030D-6E8A-4147-A177-3AD203B41FA5}">
                      <a16:colId xmlns:a16="http://schemas.microsoft.com/office/drawing/2014/main" val="3600572219"/>
                    </a:ext>
                  </a:extLst>
                </a:gridCol>
              </a:tblGrid>
              <a:tr h="373354">
                <a:tc>
                  <a:txBody>
                    <a:bodyPr/>
                    <a:lstStyle/>
                    <a:p>
                      <a:pPr algn="ctr"/>
                      <a:r>
                        <a:rPr lang="en-IN" dirty="0"/>
                        <a:t>Veh. Category</a:t>
                      </a:r>
                    </a:p>
                  </a:txBody>
                  <a:tcPr/>
                </a:tc>
                <a:tc>
                  <a:txBody>
                    <a:bodyPr/>
                    <a:lstStyle/>
                    <a:p>
                      <a:pPr algn="ctr"/>
                      <a:r>
                        <a:rPr lang="en-IN" dirty="0"/>
                        <a:t>FY2022</a:t>
                      </a:r>
                    </a:p>
                  </a:txBody>
                  <a:tcPr/>
                </a:tc>
                <a:tc>
                  <a:txBody>
                    <a:bodyPr/>
                    <a:lstStyle/>
                    <a:p>
                      <a:pPr algn="ctr"/>
                      <a:r>
                        <a:rPr lang="en-IN" dirty="0"/>
                        <a:t>FY2023</a:t>
                      </a:r>
                    </a:p>
                  </a:txBody>
                  <a:tcPr/>
                </a:tc>
                <a:tc>
                  <a:txBody>
                    <a:bodyPr/>
                    <a:lstStyle/>
                    <a:p>
                      <a:pPr algn="ctr"/>
                      <a:r>
                        <a:rPr lang="en-IN" dirty="0"/>
                        <a:t>FY2024</a:t>
                      </a:r>
                    </a:p>
                  </a:txBody>
                  <a:tcPr/>
                </a:tc>
                <a:extLst>
                  <a:ext uri="{0D108BD9-81ED-4DB2-BD59-A6C34878D82A}">
                    <a16:rowId xmlns:a16="http://schemas.microsoft.com/office/drawing/2014/main" val="713385253"/>
                  </a:ext>
                </a:extLst>
              </a:tr>
              <a:tr h="292608">
                <a:tc>
                  <a:txBody>
                    <a:bodyPr/>
                    <a:lstStyle/>
                    <a:p>
                      <a:pPr algn="ctr"/>
                      <a:r>
                        <a:rPr lang="en-IN" b="1" dirty="0">
                          <a:solidFill>
                            <a:srgbClr val="002060"/>
                          </a:solidFill>
                        </a:rPr>
                        <a:t>2-Wheelers</a:t>
                      </a:r>
                    </a:p>
                  </a:txBody>
                  <a:tcPr/>
                </a:tc>
                <a:tc>
                  <a:txBody>
                    <a:bodyPr/>
                    <a:lstStyle/>
                    <a:p>
                      <a:pPr algn="ctr" fontAlgn="b"/>
                      <a:r>
                        <a:rPr lang="en-IN" sz="2000" b="1" i="0" u="none" strike="noStrike">
                          <a:solidFill>
                            <a:srgbClr val="002060"/>
                          </a:solidFill>
                          <a:effectLst/>
                          <a:latin typeface="Aparajita" panose="02020603050405020304" pitchFamily="18" charset="0"/>
                          <a:cs typeface="Aparajita" panose="02020603050405020304" pitchFamily="18" charset="0"/>
                        </a:rPr>
                        <a:t>21468705000</a:t>
                      </a:r>
                    </a:p>
                  </a:txBody>
                  <a:tcPr marL="9525" marR="9525" marT="9525" marB="0" anchor="b"/>
                </a:tc>
                <a:tc>
                  <a:txBody>
                    <a:bodyPr/>
                    <a:lstStyle/>
                    <a:p>
                      <a:pPr algn="ctr" fontAlgn="b"/>
                      <a:r>
                        <a:rPr lang="en-IN" sz="2000" b="1" i="0" u="none" strike="noStrike">
                          <a:solidFill>
                            <a:srgbClr val="002060"/>
                          </a:solidFill>
                          <a:effectLst/>
                          <a:latin typeface="Aparajita" panose="02020603050405020304" pitchFamily="18" charset="0"/>
                          <a:cs typeface="Aparajita" panose="02020603050405020304" pitchFamily="18" charset="0"/>
                        </a:rPr>
                        <a:t>61871755000</a:t>
                      </a:r>
                    </a:p>
                  </a:txBody>
                  <a:tcPr marL="9525" marR="9525" marT="9525" marB="0" anchor="b"/>
                </a:tc>
                <a:tc>
                  <a:txBody>
                    <a:bodyPr/>
                    <a:lstStyle/>
                    <a:p>
                      <a:pPr algn="ctr" fontAlgn="b"/>
                      <a:r>
                        <a:rPr lang="en-IN" sz="2000" b="1" i="0" u="none" strike="noStrike" dirty="0">
                          <a:solidFill>
                            <a:srgbClr val="002060"/>
                          </a:solidFill>
                          <a:effectLst/>
                          <a:latin typeface="Aparajita" panose="02020603050405020304" pitchFamily="18" charset="0"/>
                          <a:cs typeface="Aparajita" panose="02020603050405020304" pitchFamily="18" charset="0"/>
                        </a:rPr>
                        <a:t>79278820000</a:t>
                      </a:r>
                    </a:p>
                  </a:txBody>
                  <a:tcPr marL="9525" marR="9525" marT="9525" marB="0" anchor="b"/>
                </a:tc>
                <a:extLst>
                  <a:ext uri="{0D108BD9-81ED-4DB2-BD59-A6C34878D82A}">
                    <a16:rowId xmlns:a16="http://schemas.microsoft.com/office/drawing/2014/main" val="2999988039"/>
                  </a:ext>
                </a:extLst>
              </a:tr>
              <a:tr h="292608">
                <a:tc>
                  <a:txBody>
                    <a:bodyPr/>
                    <a:lstStyle/>
                    <a:p>
                      <a:pPr algn="ctr"/>
                      <a:r>
                        <a:rPr lang="en-IN" b="1" dirty="0">
                          <a:solidFill>
                            <a:srgbClr val="002060"/>
                          </a:solidFill>
                        </a:rPr>
                        <a:t>4-Wheelers</a:t>
                      </a:r>
                    </a:p>
                  </a:txBody>
                  <a:tcPr/>
                </a:tc>
                <a:tc>
                  <a:txBody>
                    <a:bodyPr/>
                    <a:lstStyle/>
                    <a:p>
                      <a:pPr algn="ctr" fontAlgn="b"/>
                      <a:r>
                        <a:rPr lang="en-IN" sz="2000" b="1" i="0" u="none" strike="noStrike">
                          <a:solidFill>
                            <a:srgbClr val="002060"/>
                          </a:solidFill>
                          <a:effectLst/>
                          <a:latin typeface="Aparajita" panose="02020603050405020304" pitchFamily="18" charset="0"/>
                          <a:cs typeface="Aparajita" panose="02020603050405020304" pitchFamily="18" charset="0"/>
                        </a:rPr>
                        <a:t>27865500000</a:t>
                      </a:r>
                    </a:p>
                  </a:txBody>
                  <a:tcPr marL="9525" marR="9525" marT="9525" marB="0" anchor="b"/>
                </a:tc>
                <a:tc>
                  <a:txBody>
                    <a:bodyPr/>
                    <a:lstStyle/>
                    <a:p>
                      <a:pPr algn="ctr" fontAlgn="b"/>
                      <a:r>
                        <a:rPr lang="en-IN" sz="2000" b="1" i="0" u="none" strike="noStrike">
                          <a:solidFill>
                            <a:srgbClr val="002060"/>
                          </a:solidFill>
                          <a:effectLst/>
                          <a:latin typeface="Aparajita" panose="02020603050405020304" pitchFamily="18" charset="0"/>
                          <a:cs typeface="Aparajita" panose="02020603050405020304" pitchFamily="18" charset="0"/>
                        </a:rPr>
                        <a:t>71197500000</a:t>
                      </a:r>
                    </a:p>
                  </a:txBody>
                  <a:tcPr marL="9525" marR="9525" marT="9525" marB="0" anchor="b"/>
                </a:tc>
                <a:tc>
                  <a:txBody>
                    <a:bodyPr/>
                    <a:lstStyle/>
                    <a:p>
                      <a:pPr algn="ctr" fontAlgn="b"/>
                      <a:r>
                        <a:rPr lang="en-IN" sz="2000" b="1" i="0" u="none" strike="noStrike" dirty="0">
                          <a:solidFill>
                            <a:srgbClr val="002060"/>
                          </a:solidFill>
                          <a:effectLst/>
                          <a:latin typeface="Aparajita" panose="02020603050405020304" pitchFamily="18" charset="0"/>
                          <a:cs typeface="Aparajita" panose="02020603050405020304" pitchFamily="18" charset="0"/>
                        </a:rPr>
                        <a:t>1.30352E+11</a:t>
                      </a:r>
                    </a:p>
                  </a:txBody>
                  <a:tcPr marL="9525" marR="9525" marT="9525" marB="0" anchor="b"/>
                </a:tc>
                <a:extLst>
                  <a:ext uri="{0D108BD9-81ED-4DB2-BD59-A6C34878D82A}">
                    <a16:rowId xmlns:a16="http://schemas.microsoft.com/office/drawing/2014/main" val="1074672904"/>
                  </a:ext>
                </a:extLst>
              </a:tr>
            </a:tbl>
          </a:graphicData>
        </a:graphic>
      </p:graphicFrame>
      <p:sp>
        <p:nvSpPr>
          <p:cNvPr id="6" name="TextBox 5">
            <a:extLst>
              <a:ext uri="{FF2B5EF4-FFF2-40B4-BE49-F238E27FC236}">
                <a16:creationId xmlns:a16="http://schemas.microsoft.com/office/drawing/2014/main" id="{D6D92F48-D5DF-44AB-962F-7C4088992651}"/>
              </a:ext>
            </a:extLst>
          </p:cNvPr>
          <p:cNvSpPr txBox="1"/>
          <p:nvPr/>
        </p:nvSpPr>
        <p:spPr>
          <a:xfrm>
            <a:off x="1726491" y="1312703"/>
            <a:ext cx="4528969" cy="584775"/>
          </a:xfrm>
          <a:prstGeom prst="rect">
            <a:avLst/>
          </a:prstGeom>
          <a:noFill/>
        </p:spPr>
        <p:txBody>
          <a:bodyPr wrap="square" rtlCol="0">
            <a:spAutoFit/>
          </a:bodyPr>
          <a:lstStyle/>
          <a:p>
            <a:pPr algn="ctr"/>
            <a:r>
              <a:rPr lang="en-IN" sz="3200" dirty="0">
                <a:solidFill>
                  <a:schemeClr val="bg1"/>
                </a:solidFill>
                <a:latin typeface="Aparajita" panose="02020603050405020304" pitchFamily="18" charset="0"/>
                <a:cs typeface="Aparajita" panose="02020603050405020304" pitchFamily="18" charset="0"/>
              </a:rPr>
              <a:t>Total Revenue Year-Wise</a:t>
            </a:r>
          </a:p>
        </p:txBody>
      </p:sp>
      <p:pic>
        <p:nvPicPr>
          <p:cNvPr id="14" name="Picture 13">
            <a:extLst>
              <a:ext uri="{FF2B5EF4-FFF2-40B4-BE49-F238E27FC236}">
                <a16:creationId xmlns:a16="http://schemas.microsoft.com/office/drawing/2014/main" id="{FED2F5EA-644A-4012-B76F-1C9661D0479F}"/>
              </a:ext>
            </a:extLst>
          </p:cNvPr>
          <p:cNvPicPr>
            <a:picLocks noChangeAspect="1"/>
          </p:cNvPicPr>
          <p:nvPr/>
        </p:nvPicPr>
        <p:blipFill>
          <a:blip r:embed="rId3"/>
          <a:stretch>
            <a:fillRect/>
          </a:stretch>
        </p:blipFill>
        <p:spPr>
          <a:xfrm>
            <a:off x="6255460" y="3269412"/>
            <a:ext cx="5518673" cy="3317075"/>
          </a:xfrm>
          <a:prstGeom prst="rect">
            <a:avLst/>
          </a:prstGeom>
        </p:spPr>
      </p:pic>
      <p:pic>
        <p:nvPicPr>
          <p:cNvPr id="15" name="Picture 14">
            <a:extLst>
              <a:ext uri="{FF2B5EF4-FFF2-40B4-BE49-F238E27FC236}">
                <a16:creationId xmlns:a16="http://schemas.microsoft.com/office/drawing/2014/main" id="{05BA87EB-93C6-4AB0-BEDF-59189DC47541}"/>
              </a:ext>
            </a:extLst>
          </p:cNvPr>
          <p:cNvPicPr>
            <a:picLocks noChangeAspect="1"/>
          </p:cNvPicPr>
          <p:nvPr/>
        </p:nvPicPr>
        <p:blipFill>
          <a:blip r:embed="rId4"/>
          <a:stretch>
            <a:fillRect/>
          </a:stretch>
        </p:blipFill>
        <p:spPr>
          <a:xfrm>
            <a:off x="577327" y="3269411"/>
            <a:ext cx="5518673" cy="3317075"/>
          </a:xfrm>
          <a:prstGeom prst="rect">
            <a:avLst/>
          </a:prstGeom>
        </p:spPr>
      </p:pic>
    </p:spTree>
    <p:extLst>
      <p:ext uri="{BB962C8B-B14F-4D97-AF65-F5344CB8AC3E}">
        <p14:creationId xmlns:p14="http://schemas.microsoft.com/office/powerpoint/2010/main" val="20761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0C6A993D-EF9D-4878-AF20-4E314A02F8A0}"/>
              </a:ext>
            </a:extLst>
          </p:cNvPr>
          <p:cNvSpPr txBox="1"/>
          <p:nvPr/>
        </p:nvSpPr>
        <p:spPr>
          <a:xfrm>
            <a:off x="2537908" y="2967335"/>
            <a:ext cx="7116183" cy="923330"/>
          </a:xfrm>
          <a:prstGeom prst="rect">
            <a:avLst/>
          </a:prstGeom>
          <a:noFill/>
        </p:spPr>
        <p:txBody>
          <a:bodyPr wrap="square" rtlCol="0">
            <a:spAutoFit/>
          </a:bodyPr>
          <a:lstStyle/>
          <a:p>
            <a:r>
              <a:rPr lang="en-IN" sz="5400" b="1" dirty="0">
                <a:solidFill>
                  <a:schemeClr val="bg1"/>
                </a:solidFill>
                <a:latin typeface="Aparajita" panose="02020603050405020304" pitchFamily="18" charset="0"/>
                <a:cs typeface="Aparajita" panose="02020603050405020304" pitchFamily="18" charset="0"/>
              </a:rPr>
              <a:t>SECONDARY QUESTIONS</a:t>
            </a:r>
          </a:p>
        </p:txBody>
      </p:sp>
    </p:spTree>
    <p:extLst>
      <p:ext uri="{BB962C8B-B14F-4D97-AF65-F5344CB8AC3E}">
        <p14:creationId xmlns:p14="http://schemas.microsoft.com/office/powerpoint/2010/main" val="336354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803C015D-8CC7-4191-88DE-5871FFFEA597}"/>
              </a:ext>
            </a:extLst>
          </p:cNvPr>
          <p:cNvSpPr txBox="1"/>
          <p:nvPr/>
        </p:nvSpPr>
        <p:spPr>
          <a:xfrm>
            <a:off x="322729" y="236668"/>
            <a:ext cx="10736132" cy="830997"/>
          </a:xfrm>
          <a:prstGeom prst="rect">
            <a:avLst/>
          </a:prstGeom>
          <a:noFill/>
        </p:spPr>
        <p:txBody>
          <a:bodyPr wrap="square" rtlCol="0">
            <a:spAutoFit/>
          </a:bodyPr>
          <a:lstStyle/>
          <a:p>
            <a:r>
              <a:rPr lang="en-IN" sz="2400" b="1" dirty="0">
                <a:solidFill>
                  <a:schemeClr val="bg1"/>
                </a:solidFill>
              </a:rPr>
              <a:t>1. What are the primary reasons for customers choosing 4-Wheelers EVs in 2023  </a:t>
            </a:r>
          </a:p>
          <a:p>
            <a:r>
              <a:rPr lang="en-IN" sz="2400" b="1" dirty="0">
                <a:solidFill>
                  <a:schemeClr val="bg1"/>
                </a:solidFill>
              </a:rPr>
              <a:t>     and 2024 ?</a:t>
            </a:r>
          </a:p>
        </p:txBody>
      </p:sp>
      <p:graphicFrame>
        <p:nvGraphicFramePr>
          <p:cNvPr id="4" name="Diagram 3">
            <a:extLst>
              <a:ext uri="{FF2B5EF4-FFF2-40B4-BE49-F238E27FC236}">
                <a16:creationId xmlns:a16="http://schemas.microsoft.com/office/drawing/2014/main" id="{2C655787-30D6-487D-8B92-3ED34E7D87DC}"/>
              </a:ext>
            </a:extLst>
          </p:cNvPr>
          <p:cNvGraphicFramePr/>
          <p:nvPr>
            <p:extLst>
              <p:ext uri="{D42A27DB-BD31-4B8C-83A1-F6EECF244321}">
                <p14:modId xmlns:p14="http://schemas.microsoft.com/office/powerpoint/2010/main" val="1972605822"/>
              </p:ext>
            </p:extLst>
          </p:nvPr>
        </p:nvGraphicFramePr>
        <p:xfrm>
          <a:off x="-989703" y="1463041"/>
          <a:ext cx="7874598" cy="4625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AFAA0E4D-0C64-4AD4-AF41-650F735C5369}"/>
              </a:ext>
            </a:extLst>
          </p:cNvPr>
          <p:cNvSpPr txBox="1"/>
          <p:nvPr/>
        </p:nvSpPr>
        <p:spPr>
          <a:xfrm>
            <a:off x="6096000" y="2146734"/>
            <a:ext cx="5680038" cy="430887"/>
          </a:xfrm>
          <a:prstGeom prst="rect">
            <a:avLst/>
          </a:prstGeom>
          <a:noFill/>
        </p:spPr>
        <p:txBody>
          <a:bodyPr wrap="square" rtlCol="0">
            <a:spAutoFit/>
          </a:bodyPr>
          <a:lstStyle/>
          <a:p>
            <a:pPr marL="285750" indent="-285750">
              <a:buFont typeface="Wingdings" panose="05000000000000000000" pitchFamily="2" charset="2"/>
              <a:buChar char="ü"/>
            </a:pPr>
            <a:r>
              <a:rPr lang="en-GB" sz="2200" dirty="0">
                <a:solidFill>
                  <a:srgbClr val="92D050"/>
                </a:solidFill>
                <a:latin typeface="Aparajita" panose="02020603050405020304" pitchFamily="18" charset="0"/>
                <a:cs typeface="Aparajita" panose="02020603050405020304" pitchFamily="18" charset="0"/>
              </a:rPr>
              <a:t>Lower fuel and maintenance costs. </a:t>
            </a:r>
            <a:endParaRPr lang="en-IN" sz="2200" dirty="0">
              <a:solidFill>
                <a:srgbClr val="92D050"/>
              </a:solidFill>
              <a:latin typeface="Aparajita" panose="02020603050405020304" pitchFamily="18" charset="0"/>
              <a:cs typeface="Aparajita" panose="02020603050405020304" pitchFamily="18" charset="0"/>
            </a:endParaRPr>
          </a:p>
        </p:txBody>
      </p:sp>
      <p:sp>
        <p:nvSpPr>
          <p:cNvPr id="8" name="TextBox 7">
            <a:extLst>
              <a:ext uri="{FF2B5EF4-FFF2-40B4-BE49-F238E27FC236}">
                <a16:creationId xmlns:a16="http://schemas.microsoft.com/office/drawing/2014/main" id="{6DA01591-56A8-43DD-9439-5CEEACF5DB6A}"/>
              </a:ext>
            </a:extLst>
          </p:cNvPr>
          <p:cNvSpPr txBox="1"/>
          <p:nvPr/>
        </p:nvSpPr>
        <p:spPr>
          <a:xfrm>
            <a:off x="6096000" y="2811900"/>
            <a:ext cx="5680038" cy="769441"/>
          </a:xfrm>
          <a:prstGeom prst="rect">
            <a:avLst/>
          </a:prstGeom>
          <a:noFill/>
        </p:spPr>
        <p:txBody>
          <a:bodyPr wrap="square" rtlCol="0">
            <a:spAutoFit/>
          </a:bodyPr>
          <a:lstStyle/>
          <a:p>
            <a:pPr marL="285750" indent="-285750" algn="just">
              <a:buFont typeface="Wingdings" panose="05000000000000000000" pitchFamily="2" charset="2"/>
              <a:buChar char="ü"/>
            </a:pPr>
            <a:r>
              <a:rPr lang="en-GB" sz="2200" dirty="0">
                <a:solidFill>
                  <a:srgbClr val="92D050"/>
                </a:solidFill>
                <a:latin typeface="Aparajita" panose="02020603050405020304" pitchFamily="18" charset="0"/>
                <a:cs typeface="Aparajita" panose="02020603050405020304" pitchFamily="18" charset="0"/>
              </a:rPr>
              <a:t>Preference for sustainable and eco-friendly transportation options.</a:t>
            </a:r>
            <a:endParaRPr lang="en-IN" sz="2200" dirty="0">
              <a:solidFill>
                <a:srgbClr val="92D050"/>
              </a:solidFill>
              <a:latin typeface="Aparajita" panose="02020603050405020304" pitchFamily="18" charset="0"/>
              <a:cs typeface="Aparajita" panose="02020603050405020304" pitchFamily="18" charset="0"/>
            </a:endParaRPr>
          </a:p>
        </p:txBody>
      </p:sp>
      <p:sp>
        <p:nvSpPr>
          <p:cNvPr id="9" name="TextBox 8">
            <a:extLst>
              <a:ext uri="{FF2B5EF4-FFF2-40B4-BE49-F238E27FC236}">
                <a16:creationId xmlns:a16="http://schemas.microsoft.com/office/drawing/2014/main" id="{EBF81D10-EE44-40CD-9062-B2B5BDC78B76}"/>
              </a:ext>
            </a:extLst>
          </p:cNvPr>
          <p:cNvSpPr txBox="1"/>
          <p:nvPr/>
        </p:nvSpPr>
        <p:spPr>
          <a:xfrm>
            <a:off x="6096000" y="3779094"/>
            <a:ext cx="5680038" cy="769441"/>
          </a:xfrm>
          <a:prstGeom prst="rect">
            <a:avLst/>
          </a:prstGeom>
          <a:noFill/>
        </p:spPr>
        <p:txBody>
          <a:bodyPr wrap="square" rtlCol="0">
            <a:spAutoFit/>
          </a:bodyPr>
          <a:lstStyle/>
          <a:p>
            <a:pPr marL="285750" indent="-285750" algn="just">
              <a:buFont typeface="Wingdings" panose="05000000000000000000" pitchFamily="2" charset="2"/>
              <a:buChar char="ü"/>
            </a:pPr>
            <a:r>
              <a:rPr lang="en-GB" sz="2200" dirty="0">
                <a:solidFill>
                  <a:srgbClr val="92D050"/>
                </a:solidFill>
                <a:latin typeface="Aparajita" panose="02020603050405020304" pitchFamily="18" charset="0"/>
                <a:cs typeface="Aparajita" panose="02020603050405020304" pitchFamily="18" charset="0"/>
              </a:rPr>
              <a:t>Attractive subsidies, tax rebates, and reduced registration fees offered by the government.</a:t>
            </a:r>
            <a:endParaRPr lang="en-IN" sz="2200" dirty="0">
              <a:solidFill>
                <a:srgbClr val="92D050"/>
              </a:solidFill>
              <a:latin typeface="Aparajita" panose="02020603050405020304" pitchFamily="18" charset="0"/>
              <a:cs typeface="Aparajita" panose="02020603050405020304" pitchFamily="18" charset="0"/>
            </a:endParaRPr>
          </a:p>
        </p:txBody>
      </p:sp>
      <p:sp>
        <p:nvSpPr>
          <p:cNvPr id="11" name="TextBox 10">
            <a:extLst>
              <a:ext uri="{FF2B5EF4-FFF2-40B4-BE49-F238E27FC236}">
                <a16:creationId xmlns:a16="http://schemas.microsoft.com/office/drawing/2014/main" id="{8472ED74-06E0-4821-BE88-E8E977AA8CBB}"/>
              </a:ext>
            </a:extLst>
          </p:cNvPr>
          <p:cNvSpPr txBox="1"/>
          <p:nvPr/>
        </p:nvSpPr>
        <p:spPr>
          <a:xfrm>
            <a:off x="6096000" y="4807035"/>
            <a:ext cx="5680038" cy="769441"/>
          </a:xfrm>
          <a:prstGeom prst="rect">
            <a:avLst/>
          </a:prstGeom>
          <a:noFill/>
        </p:spPr>
        <p:txBody>
          <a:bodyPr wrap="square" rtlCol="0">
            <a:spAutoFit/>
          </a:bodyPr>
          <a:lstStyle/>
          <a:p>
            <a:pPr marL="285750" indent="-285750" algn="just">
              <a:buFont typeface="Wingdings" panose="05000000000000000000" pitchFamily="2" charset="2"/>
              <a:buChar char="ü"/>
            </a:pPr>
            <a:r>
              <a:rPr lang="en-GB" sz="2200" dirty="0">
                <a:solidFill>
                  <a:srgbClr val="92D050"/>
                </a:solidFill>
                <a:latin typeface="Aparajita" panose="02020603050405020304" pitchFamily="18" charset="0"/>
                <a:cs typeface="Aparajita" panose="02020603050405020304" pitchFamily="18" charset="0"/>
              </a:rPr>
              <a:t>Availability of incentives for installing home charging stations and reduced electricity tariffs for EV charging</a:t>
            </a:r>
            <a:r>
              <a:rPr lang="en-GB" sz="2000" dirty="0">
                <a:solidFill>
                  <a:srgbClr val="92D050"/>
                </a:solidFill>
                <a:latin typeface="Aparajita" panose="02020603050405020304" pitchFamily="18" charset="0"/>
                <a:cs typeface="Aparajita" panose="02020603050405020304" pitchFamily="18" charset="0"/>
              </a:rPr>
              <a:t>.</a:t>
            </a:r>
            <a:endParaRPr lang="en-IN" sz="2000" dirty="0">
              <a:solidFill>
                <a:srgbClr val="92D050"/>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261639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A33420F3-29E9-4F68-9AA8-1F9E53A00F73}"/>
              </a:ext>
            </a:extLst>
          </p:cNvPr>
          <p:cNvSpPr txBox="1"/>
          <p:nvPr/>
        </p:nvSpPr>
        <p:spPr>
          <a:xfrm>
            <a:off x="322729" y="236668"/>
            <a:ext cx="10736132" cy="830997"/>
          </a:xfrm>
          <a:prstGeom prst="rect">
            <a:avLst/>
          </a:prstGeom>
          <a:noFill/>
        </p:spPr>
        <p:txBody>
          <a:bodyPr wrap="square" rtlCol="0">
            <a:spAutoFit/>
          </a:bodyPr>
          <a:lstStyle/>
          <a:p>
            <a:r>
              <a:rPr lang="en-IN" sz="2400" b="1" dirty="0">
                <a:solidFill>
                  <a:schemeClr val="bg1"/>
                </a:solidFill>
              </a:rPr>
              <a:t>2. How do government incentives and subsidies impact the adoption rates of 2-Wheelers and 4-Wheelers ? Which State in India provided most subsidies?</a:t>
            </a:r>
          </a:p>
        </p:txBody>
      </p:sp>
      <p:sp>
        <p:nvSpPr>
          <p:cNvPr id="2" name="TextBox 1">
            <a:extLst>
              <a:ext uri="{FF2B5EF4-FFF2-40B4-BE49-F238E27FC236}">
                <a16:creationId xmlns:a16="http://schemas.microsoft.com/office/drawing/2014/main" id="{315568F5-895D-479D-8B68-C2F3E529AF83}"/>
              </a:ext>
            </a:extLst>
          </p:cNvPr>
          <p:cNvSpPr txBox="1"/>
          <p:nvPr/>
        </p:nvSpPr>
        <p:spPr>
          <a:xfrm>
            <a:off x="329901" y="1577564"/>
            <a:ext cx="11532198" cy="4770537"/>
          </a:xfrm>
          <a:prstGeom prst="rect">
            <a:avLst/>
          </a:prstGeom>
          <a:noFill/>
        </p:spPr>
        <p:txBody>
          <a:bodyPr wrap="square" rtlCol="0">
            <a:spAutoFit/>
          </a:bodyPr>
          <a:lstStyle/>
          <a:p>
            <a:pPr marL="342900" indent="-342900">
              <a:buFont typeface="Wingdings" panose="05000000000000000000" pitchFamily="2" charset="2"/>
              <a:buChar char="v"/>
            </a:pPr>
            <a:r>
              <a:rPr lang="en-IN" sz="2000" b="1" dirty="0">
                <a:solidFill>
                  <a:srgbClr val="FFC000"/>
                </a:solidFill>
                <a:latin typeface="Aparajita" panose="02020603050405020304" pitchFamily="18" charset="0"/>
                <a:cs typeface="Aparajita" panose="02020603050405020304" pitchFamily="18" charset="0"/>
              </a:rPr>
              <a:t>WHAT IS SUBSIDY?</a:t>
            </a:r>
          </a:p>
          <a:p>
            <a:pPr marL="342900" indent="-342900">
              <a:buFont typeface="Wingdings" panose="05000000000000000000" pitchFamily="2" charset="2"/>
              <a:buChar char="v"/>
            </a:pPr>
            <a:endParaRPr lang="en-IN" sz="2000" b="1" dirty="0">
              <a:solidFill>
                <a:schemeClr val="accent5">
                  <a:lumMod val="60000"/>
                  <a:lumOff val="40000"/>
                </a:schemeClr>
              </a:solidFill>
              <a:latin typeface="Aparajita" panose="02020603050405020304" pitchFamily="18" charset="0"/>
              <a:cs typeface="Aparajita" panose="02020603050405020304" pitchFamily="18" charset="0"/>
            </a:endParaRPr>
          </a:p>
          <a:p>
            <a:r>
              <a:rPr lang="en-GB" sz="2800" dirty="0">
                <a:solidFill>
                  <a:schemeClr val="accent1">
                    <a:lumMod val="60000"/>
                    <a:lumOff val="40000"/>
                  </a:schemeClr>
                </a:solidFill>
                <a:latin typeface="Aparajita" panose="02020603050405020304" pitchFamily="18" charset="0"/>
                <a:cs typeface="Aparajita" panose="02020603050405020304" pitchFamily="18" charset="0"/>
              </a:rPr>
              <a:t>A subsidy is a direct financial aid provided by the government to reduce the cost of goods or services. In the context of EVs, subsidies are typically provided to lower the purchase price of electric vehicles, making them more affordable for consumers.</a:t>
            </a:r>
          </a:p>
          <a:p>
            <a:endParaRPr lang="en-GB" sz="2800" dirty="0">
              <a:solidFill>
                <a:srgbClr val="FFC000"/>
              </a:solidFill>
              <a:latin typeface="Aparajita" panose="02020603050405020304" pitchFamily="18" charset="0"/>
              <a:cs typeface="Aparajita" panose="02020603050405020304" pitchFamily="18" charset="0"/>
            </a:endParaRPr>
          </a:p>
          <a:p>
            <a:pPr marL="342900" indent="-342900">
              <a:buFont typeface="Wingdings" panose="05000000000000000000" pitchFamily="2" charset="2"/>
              <a:buChar char="v"/>
            </a:pPr>
            <a:r>
              <a:rPr lang="en-GB" sz="2000" b="1" dirty="0">
                <a:solidFill>
                  <a:srgbClr val="FFC000"/>
                </a:solidFill>
                <a:latin typeface="Aparajita" panose="02020603050405020304" pitchFamily="18" charset="0"/>
                <a:cs typeface="Aparajita" panose="02020603050405020304" pitchFamily="18" charset="0"/>
              </a:rPr>
              <a:t>WHAT IS INCENTIVE?</a:t>
            </a:r>
          </a:p>
          <a:p>
            <a:pPr marL="342900" indent="-342900">
              <a:buFont typeface="Wingdings" panose="05000000000000000000" pitchFamily="2" charset="2"/>
              <a:buChar char="v"/>
            </a:pPr>
            <a:endParaRPr lang="en-GB" sz="2000" b="1" dirty="0">
              <a:solidFill>
                <a:schemeClr val="accent1">
                  <a:lumMod val="60000"/>
                  <a:lumOff val="40000"/>
                </a:schemeClr>
              </a:solidFill>
              <a:latin typeface="Aparajita" panose="02020603050405020304" pitchFamily="18" charset="0"/>
              <a:cs typeface="Aparajita" panose="02020603050405020304" pitchFamily="18" charset="0"/>
            </a:endParaRPr>
          </a:p>
          <a:p>
            <a:r>
              <a:rPr lang="en-GB" sz="2800" dirty="0">
                <a:solidFill>
                  <a:schemeClr val="accent1">
                    <a:lumMod val="60000"/>
                    <a:lumOff val="40000"/>
                  </a:schemeClr>
                </a:solidFill>
                <a:latin typeface="Aparajita" panose="02020603050405020304" pitchFamily="18" charset="0"/>
                <a:cs typeface="Aparajita" panose="02020603050405020304" pitchFamily="18" charset="0"/>
              </a:rPr>
              <a:t>An incentive is a benefit or reward given to encourage people to take a certain action. It doesn’t always involve money but can include things like tax breaks, fee waivers, and support for infrastructure development, which make EV ownership more appealing and cost-effective in the long run.</a:t>
            </a:r>
            <a:endParaRPr lang="en-IN" sz="2800" dirty="0">
              <a:solidFill>
                <a:schemeClr val="accent1">
                  <a:lumMod val="60000"/>
                  <a:lumOff val="40000"/>
                </a:schemeClr>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1406053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4" name="Table 3">
            <a:extLst>
              <a:ext uri="{FF2B5EF4-FFF2-40B4-BE49-F238E27FC236}">
                <a16:creationId xmlns:a16="http://schemas.microsoft.com/office/drawing/2014/main" id="{CF02FC9D-7670-4E10-A51A-B556BD2F9BAD}"/>
              </a:ext>
            </a:extLst>
          </p:cNvPr>
          <p:cNvGraphicFramePr>
            <a:graphicFrameLocks noGrp="1"/>
          </p:cNvGraphicFramePr>
          <p:nvPr>
            <p:extLst>
              <p:ext uri="{D42A27DB-BD31-4B8C-83A1-F6EECF244321}">
                <p14:modId xmlns:p14="http://schemas.microsoft.com/office/powerpoint/2010/main" val="1345531622"/>
              </p:ext>
            </p:extLst>
          </p:nvPr>
        </p:nvGraphicFramePr>
        <p:xfrm>
          <a:off x="1238921" y="728564"/>
          <a:ext cx="9335845" cy="5570119"/>
        </p:xfrm>
        <a:graphic>
          <a:graphicData uri="http://schemas.openxmlformats.org/drawingml/2006/table">
            <a:tbl>
              <a:tblPr firstRow="1" bandRow="1">
                <a:tableStyleId>{69C7853C-536D-4A76-A0AE-DD22124D55A5}</a:tableStyleId>
              </a:tblPr>
              <a:tblGrid>
                <a:gridCol w="4684263">
                  <a:extLst>
                    <a:ext uri="{9D8B030D-6E8A-4147-A177-3AD203B41FA5}">
                      <a16:colId xmlns:a16="http://schemas.microsoft.com/office/drawing/2014/main" val="1825858018"/>
                    </a:ext>
                  </a:extLst>
                </a:gridCol>
                <a:gridCol w="4651582">
                  <a:extLst>
                    <a:ext uri="{9D8B030D-6E8A-4147-A177-3AD203B41FA5}">
                      <a16:colId xmlns:a16="http://schemas.microsoft.com/office/drawing/2014/main" val="3671419281"/>
                    </a:ext>
                  </a:extLst>
                </a:gridCol>
              </a:tblGrid>
              <a:tr h="449479">
                <a:tc>
                  <a:txBody>
                    <a:bodyPr/>
                    <a:lstStyle/>
                    <a:p>
                      <a:pPr algn="ctr"/>
                      <a:r>
                        <a:rPr lang="en-IN" dirty="0"/>
                        <a:t>SUBSIDIES</a:t>
                      </a:r>
                    </a:p>
                  </a:txBody>
                  <a:tcPr/>
                </a:tc>
                <a:tc>
                  <a:txBody>
                    <a:bodyPr/>
                    <a:lstStyle/>
                    <a:p>
                      <a:pPr algn="ctr"/>
                      <a:r>
                        <a:rPr lang="en-IN" dirty="0"/>
                        <a:t>INCENTIVES</a:t>
                      </a:r>
                    </a:p>
                  </a:txBody>
                  <a:tcPr/>
                </a:tc>
                <a:extLst>
                  <a:ext uri="{0D108BD9-81ED-4DB2-BD59-A6C34878D82A}">
                    <a16:rowId xmlns:a16="http://schemas.microsoft.com/office/drawing/2014/main" val="545050892"/>
                  </a:ext>
                </a:extLst>
              </a:tr>
              <a:tr h="4975331">
                <a:tc>
                  <a:txBody>
                    <a:bodyPr/>
                    <a:lstStyle/>
                    <a:p>
                      <a:pPr marL="457200" indent="-457200" algn="just">
                        <a:buAutoNum type="arabicPeriod"/>
                      </a:pPr>
                      <a:r>
                        <a:rPr lang="en-GB" sz="2200" dirty="0">
                          <a:solidFill>
                            <a:schemeClr val="tx1"/>
                          </a:solidFill>
                          <a:latin typeface="Aparajita" panose="02020603050405020304" pitchFamily="18" charset="0"/>
                          <a:cs typeface="Aparajita" panose="02020603050405020304" pitchFamily="18" charset="0"/>
                        </a:rPr>
                        <a:t>Under the FAME-II scheme in India, the government provides a direct subsidy to buyers of electric vehicles. In some states, an electric two-wheeler buyer might receive a subsidy of up to ₹20,000, which directly reduces the price of the vehicle at the time of purchase.</a:t>
                      </a:r>
                    </a:p>
                    <a:p>
                      <a:pPr marL="457200" indent="-457200" algn="just">
                        <a:buAutoNum type="arabicPeriod"/>
                      </a:pPr>
                      <a:endParaRPr lang="en-GB" sz="2200" dirty="0">
                        <a:solidFill>
                          <a:schemeClr val="tx1"/>
                        </a:solidFill>
                        <a:latin typeface="Aparajita" panose="02020603050405020304" pitchFamily="18" charset="0"/>
                        <a:cs typeface="Aparajita" panose="02020603050405020304" pitchFamily="18" charset="0"/>
                      </a:endParaRPr>
                    </a:p>
                    <a:p>
                      <a:pPr marL="457200" indent="-457200" algn="just">
                        <a:buAutoNum type="arabicPeriod"/>
                      </a:pPr>
                      <a:r>
                        <a:rPr lang="en-GB" sz="2200" dirty="0">
                          <a:solidFill>
                            <a:schemeClr val="tx1"/>
                          </a:solidFill>
                          <a:latin typeface="Aparajita" panose="02020603050405020304" pitchFamily="18" charset="0"/>
                          <a:cs typeface="Aparajita" panose="02020603050405020304" pitchFamily="18" charset="0"/>
                        </a:rPr>
                        <a:t>Some governments offer subsidies specifically for the cost of EV batteries. For example, if a government offers a subsidy of ₹10,000 per kilowatt-hour (kWh) of battery capacity, this would reduce the overall price of the EV, particularly for models with larger batteries.</a:t>
                      </a:r>
                      <a:endParaRPr lang="en-IN" sz="2200" dirty="0">
                        <a:solidFill>
                          <a:schemeClr val="tx1"/>
                        </a:solidFill>
                        <a:latin typeface="Aparajita" panose="02020603050405020304" pitchFamily="18" charset="0"/>
                        <a:cs typeface="Aparajita" panose="02020603050405020304" pitchFamily="18" charset="0"/>
                      </a:endParaRPr>
                    </a:p>
                  </a:txBody>
                  <a:tcPr/>
                </a:tc>
                <a:tc>
                  <a:txBody>
                    <a:bodyPr/>
                    <a:lstStyle/>
                    <a:p>
                      <a:pPr marL="457200" indent="-457200">
                        <a:buAutoNum type="arabicPeriod"/>
                      </a:pPr>
                      <a:r>
                        <a:rPr lang="en-GB" sz="2200" dirty="0">
                          <a:solidFill>
                            <a:schemeClr val="tx1"/>
                          </a:solidFill>
                          <a:latin typeface="Aparajita" panose="02020603050405020304" pitchFamily="18" charset="0"/>
                          <a:cs typeface="Aparajita" panose="02020603050405020304" pitchFamily="18" charset="0"/>
                        </a:rPr>
                        <a:t>Many states in India, like Delhi and Maharashtra, offer exemptions from road tax and registration fees for electric vehicles. By eliminating these costs, the government makes owning an EV more economical.</a:t>
                      </a:r>
                    </a:p>
                    <a:p>
                      <a:pPr marL="342900" indent="-342900">
                        <a:buAutoNum type="arabicPeriod"/>
                      </a:pPr>
                      <a:endParaRPr lang="en-GB" sz="2200" dirty="0">
                        <a:solidFill>
                          <a:schemeClr val="tx1"/>
                        </a:solidFill>
                        <a:latin typeface="Aparajita" panose="02020603050405020304" pitchFamily="18" charset="0"/>
                        <a:cs typeface="Aparajita" panose="02020603050405020304" pitchFamily="18" charset="0"/>
                      </a:endParaRPr>
                    </a:p>
                    <a:p>
                      <a:pPr marL="342900" indent="-342900">
                        <a:buAutoNum type="arabicPeriod"/>
                      </a:pPr>
                      <a:endParaRPr lang="en-GB" sz="2200" dirty="0">
                        <a:solidFill>
                          <a:schemeClr val="tx1"/>
                        </a:solidFill>
                        <a:latin typeface="Aparajita" panose="02020603050405020304" pitchFamily="18" charset="0"/>
                        <a:cs typeface="Aparajita" panose="02020603050405020304" pitchFamily="18" charset="0"/>
                      </a:endParaRPr>
                    </a:p>
                    <a:p>
                      <a:pPr marL="342900" indent="-342900">
                        <a:buAutoNum type="arabicPeriod"/>
                      </a:pPr>
                      <a:r>
                        <a:rPr lang="en-GB" sz="2200" dirty="0">
                          <a:solidFill>
                            <a:schemeClr val="tx1"/>
                          </a:solidFill>
                          <a:latin typeface="Aparajita" panose="02020603050405020304" pitchFamily="18" charset="0"/>
                          <a:cs typeface="Aparajita" panose="02020603050405020304" pitchFamily="18" charset="0"/>
                        </a:rPr>
                        <a:t>The Indian government offers a tax deduction of up to ₹1.5 lakh for the interest paid on loans taken for purchasing an electric vehicle. This incentive reduces the overall financial burden on the buyer by making it more financially attractive to purchase an EV.</a:t>
                      </a:r>
                      <a:endParaRPr lang="en-IN" sz="2200" dirty="0">
                        <a:solidFill>
                          <a:schemeClr val="tx1"/>
                        </a:solidFill>
                        <a:latin typeface="Aparajita" panose="02020603050405020304" pitchFamily="18" charset="0"/>
                        <a:cs typeface="Aparajita" panose="02020603050405020304" pitchFamily="18" charset="0"/>
                      </a:endParaRPr>
                    </a:p>
                  </a:txBody>
                  <a:tcPr/>
                </a:tc>
                <a:extLst>
                  <a:ext uri="{0D108BD9-81ED-4DB2-BD59-A6C34878D82A}">
                    <a16:rowId xmlns:a16="http://schemas.microsoft.com/office/drawing/2014/main" val="3530394173"/>
                  </a:ext>
                </a:extLst>
              </a:tr>
            </a:tbl>
          </a:graphicData>
        </a:graphic>
      </p:graphicFrame>
    </p:spTree>
    <p:extLst>
      <p:ext uri="{BB962C8B-B14F-4D97-AF65-F5344CB8AC3E}">
        <p14:creationId xmlns:p14="http://schemas.microsoft.com/office/powerpoint/2010/main" val="3985601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Arrow: Pentagon 3">
            <a:extLst>
              <a:ext uri="{FF2B5EF4-FFF2-40B4-BE49-F238E27FC236}">
                <a16:creationId xmlns:a16="http://schemas.microsoft.com/office/drawing/2014/main" id="{3A178259-3A22-4FE9-BEB2-B2F656AC435C}"/>
              </a:ext>
            </a:extLst>
          </p:cNvPr>
          <p:cNvSpPr/>
          <p:nvPr/>
        </p:nvSpPr>
        <p:spPr>
          <a:xfrm>
            <a:off x="0" y="437912"/>
            <a:ext cx="3566160" cy="647938"/>
          </a:xfrm>
          <a:prstGeom prst="homePlat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Aparajita" panose="02020603050405020304" pitchFamily="18" charset="0"/>
                <a:cs typeface="Aparajita" panose="02020603050405020304" pitchFamily="18" charset="0"/>
              </a:rPr>
              <a:t>AGENDA</a:t>
            </a:r>
          </a:p>
        </p:txBody>
      </p:sp>
      <p:sp>
        <p:nvSpPr>
          <p:cNvPr id="6" name="TextBox 5">
            <a:extLst>
              <a:ext uri="{FF2B5EF4-FFF2-40B4-BE49-F238E27FC236}">
                <a16:creationId xmlns:a16="http://schemas.microsoft.com/office/drawing/2014/main" id="{56378107-4647-4F24-8FDD-2050600D106C}"/>
              </a:ext>
            </a:extLst>
          </p:cNvPr>
          <p:cNvSpPr txBox="1"/>
          <p:nvPr/>
        </p:nvSpPr>
        <p:spPr>
          <a:xfrm>
            <a:off x="5337810" y="1874520"/>
            <a:ext cx="6115050" cy="369332"/>
          </a:xfrm>
          <a:prstGeom prst="rect">
            <a:avLst/>
          </a:prstGeom>
          <a:noFill/>
        </p:spPr>
        <p:txBody>
          <a:bodyPr wrap="square" rtlCol="0">
            <a:spAutoFit/>
          </a:bodyPr>
          <a:lstStyle/>
          <a:p>
            <a:endParaRPr lang="en-IN" dirty="0"/>
          </a:p>
        </p:txBody>
      </p:sp>
      <p:sp>
        <p:nvSpPr>
          <p:cNvPr id="7" name="Rectangle: Rounded Corners 6">
            <a:extLst>
              <a:ext uri="{FF2B5EF4-FFF2-40B4-BE49-F238E27FC236}">
                <a16:creationId xmlns:a16="http://schemas.microsoft.com/office/drawing/2014/main" id="{17E68D39-499A-4886-B703-D93BBDB89585}"/>
              </a:ext>
            </a:extLst>
          </p:cNvPr>
          <p:cNvSpPr/>
          <p:nvPr/>
        </p:nvSpPr>
        <p:spPr>
          <a:xfrm>
            <a:off x="3931919" y="5251015"/>
            <a:ext cx="8353419" cy="46505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RECOMMENDATIONS</a:t>
            </a:r>
          </a:p>
        </p:txBody>
      </p:sp>
      <p:sp>
        <p:nvSpPr>
          <p:cNvPr id="9" name="Rectangle: Rounded Corners 8">
            <a:extLst>
              <a:ext uri="{FF2B5EF4-FFF2-40B4-BE49-F238E27FC236}">
                <a16:creationId xmlns:a16="http://schemas.microsoft.com/office/drawing/2014/main" id="{760934D5-C65F-42A5-86DA-EDB99B140703}"/>
              </a:ext>
            </a:extLst>
          </p:cNvPr>
          <p:cNvSpPr/>
          <p:nvPr/>
        </p:nvSpPr>
        <p:spPr>
          <a:xfrm>
            <a:off x="3931920" y="1567695"/>
            <a:ext cx="8343895" cy="46505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BACKGROUND</a:t>
            </a:r>
          </a:p>
        </p:txBody>
      </p:sp>
      <p:sp>
        <p:nvSpPr>
          <p:cNvPr id="10" name="Rectangle: Rounded Corners 9">
            <a:extLst>
              <a:ext uri="{FF2B5EF4-FFF2-40B4-BE49-F238E27FC236}">
                <a16:creationId xmlns:a16="http://schemas.microsoft.com/office/drawing/2014/main" id="{07B3EC9A-ADFB-4E6D-95A8-5F65EC4BB665}"/>
              </a:ext>
            </a:extLst>
          </p:cNvPr>
          <p:cNvSpPr/>
          <p:nvPr/>
        </p:nvSpPr>
        <p:spPr>
          <a:xfrm>
            <a:off x="3931920" y="2351362"/>
            <a:ext cx="8353418" cy="46505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PROBLEM STATEMENT</a:t>
            </a:r>
          </a:p>
        </p:txBody>
      </p:sp>
      <p:sp>
        <p:nvSpPr>
          <p:cNvPr id="11" name="Rectangle: Rounded Corners 10">
            <a:extLst>
              <a:ext uri="{FF2B5EF4-FFF2-40B4-BE49-F238E27FC236}">
                <a16:creationId xmlns:a16="http://schemas.microsoft.com/office/drawing/2014/main" id="{24ED93E0-8B9E-4572-A88A-A817194C72F3}"/>
              </a:ext>
            </a:extLst>
          </p:cNvPr>
          <p:cNvSpPr/>
          <p:nvPr/>
        </p:nvSpPr>
        <p:spPr>
          <a:xfrm>
            <a:off x="3931919" y="3103240"/>
            <a:ext cx="8343895" cy="46505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PRIMARY QUESTIONS</a:t>
            </a:r>
          </a:p>
        </p:txBody>
      </p:sp>
      <p:sp>
        <p:nvSpPr>
          <p:cNvPr id="12" name="Rectangle: Rounded Corners 11">
            <a:extLst>
              <a:ext uri="{FF2B5EF4-FFF2-40B4-BE49-F238E27FC236}">
                <a16:creationId xmlns:a16="http://schemas.microsoft.com/office/drawing/2014/main" id="{F8ABD424-EB5E-4396-93C8-099E5424B29F}"/>
              </a:ext>
            </a:extLst>
          </p:cNvPr>
          <p:cNvSpPr/>
          <p:nvPr/>
        </p:nvSpPr>
        <p:spPr>
          <a:xfrm>
            <a:off x="3931919" y="3827978"/>
            <a:ext cx="8343896" cy="46505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SECONDARY QUESTIONS</a:t>
            </a:r>
          </a:p>
        </p:txBody>
      </p:sp>
      <p:sp>
        <p:nvSpPr>
          <p:cNvPr id="13" name="Rectangle: Rounded Corners 12">
            <a:extLst>
              <a:ext uri="{FF2B5EF4-FFF2-40B4-BE49-F238E27FC236}">
                <a16:creationId xmlns:a16="http://schemas.microsoft.com/office/drawing/2014/main" id="{031BB3A0-E09B-4990-BAB2-03603AC5F840}"/>
              </a:ext>
            </a:extLst>
          </p:cNvPr>
          <p:cNvSpPr/>
          <p:nvPr/>
        </p:nvSpPr>
        <p:spPr>
          <a:xfrm>
            <a:off x="3931919" y="4540929"/>
            <a:ext cx="8353419" cy="465058"/>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DASHBOARD SHOWCASE</a:t>
            </a:r>
          </a:p>
        </p:txBody>
      </p:sp>
    </p:spTree>
    <p:extLst>
      <p:ext uri="{BB962C8B-B14F-4D97-AF65-F5344CB8AC3E}">
        <p14:creationId xmlns:p14="http://schemas.microsoft.com/office/powerpoint/2010/main" val="363042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1+#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5" y="0"/>
            <a:ext cx="12192000" cy="6858000"/>
          </a:xfrm>
          <a:prstGeom prst="rect">
            <a:avLst/>
          </a:prstGeom>
        </p:spPr>
      </p:pic>
      <p:sp>
        <p:nvSpPr>
          <p:cNvPr id="2" name="TextBox 1">
            <a:extLst>
              <a:ext uri="{FF2B5EF4-FFF2-40B4-BE49-F238E27FC236}">
                <a16:creationId xmlns:a16="http://schemas.microsoft.com/office/drawing/2014/main" id="{82C3E1F9-F270-4DE8-8654-A46FAD46FFE3}"/>
              </a:ext>
            </a:extLst>
          </p:cNvPr>
          <p:cNvSpPr txBox="1"/>
          <p:nvPr/>
        </p:nvSpPr>
        <p:spPr>
          <a:xfrm>
            <a:off x="873163" y="1080636"/>
            <a:ext cx="10445674" cy="5201424"/>
          </a:xfrm>
          <a:prstGeom prst="rect">
            <a:avLst/>
          </a:prstGeom>
          <a:noFill/>
        </p:spPr>
        <p:txBody>
          <a:bodyPr wrap="square" rtlCol="0">
            <a:spAutoFit/>
          </a:bodyPr>
          <a:lstStyle/>
          <a:p>
            <a:pPr algn="ctr" fontAlgn="base"/>
            <a:r>
              <a:rPr lang="en-GB" sz="3200" dirty="0">
                <a:solidFill>
                  <a:schemeClr val="bg1"/>
                </a:solidFill>
                <a:latin typeface="Aparajita" panose="02020603050405020304" pitchFamily="18" charset="0"/>
                <a:cs typeface="Aparajita" panose="02020603050405020304" pitchFamily="18" charset="0"/>
              </a:rPr>
              <a:t>    </a:t>
            </a:r>
            <a:r>
              <a:rPr lang="en-GB" sz="3200" b="1" dirty="0">
                <a:solidFill>
                  <a:srgbClr val="92D050"/>
                </a:solidFill>
                <a:latin typeface="Aparajita" panose="02020603050405020304" pitchFamily="18" charset="0"/>
                <a:cs typeface="Aparajita" panose="02020603050405020304" pitchFamily="18" charset="0"/>
              </a:rPr>
              <a:t>TOP 3 EV-friendly States that Offer Best Subsidies</a:t>
            </a:r>
          </a:p>
          <a:p>
            <a:pPr algn="r" fontAlgn="base"/>
            <a:endParaRPr lang="en-GB" dirty="0">
              <a:solidFill>
                <a:schemeClr val="bg1"/>
              </a:solidFill>
              <a:latin typeface="Aparajita" panose="02020603050405020304" pitchFamily="18" charset="0"/>
              <a:cs typeface="Aparajita" panose="02020603050405020304" pitchFamily="18" charset="0"/>
            </a:endParaRPr>
          </a:p>
          <a:p>
            <a:pPr algn="ctr" fontAlgn="base"/>
            <a:r>
              <a:rPr lang="en-GB" sz="2400" b="1" dirty="0">
                <a:solidFill>
                  <a:srgbClr val="FFC000"/>
                </a:solidFill>
                <a:latin typeface="Aparajita" panose="02020603050405020304" pitchFamily="18" charset="0"/>
                <a:cs typeface="Aparajita" panose="02020603050405020304" pitchFamily="18" charset="0"/>
              </a:rPr>
              <a:t>						1. Gujarat</a:t>
            </a:r>
          </a:p>
          <a:p>
            <a:pPr algn="r" fontAlgn="base"/>
            <a:r>
              <a:rPr lang="en-GB" sz="2400" dirty="0">
                <a:solidFill>
                  <a:schemeClr val="bg1"/>
                </a:solidFill>
                <a:latin typeface="Aparajita" panose="02020603050405020304" pitchFamily="18" charset="0"/>
                <a:cs typeface="Aparajita" panose="02020603050405020304" pitchFamily="18" charset="0"/>
              </a:rPr>
              <a:t>Two-wheeler: Maximum up to Rs. 20,000</a:t>
            </a:r>
          </a:p>
          <a:p>
            <a:pPr algn="r" fontAlgn="base"/>
            <a:r>
              <a:rPr lang="en-GB" sz="2400" dirty="0">
                <a:solidFill>
                  <a:schemeClr val="bg1"/>
                </a:solidFill>
                <a:latin typeface="Aparajita" panose="02020603050405020304" pitchFamily="18" charset="0"/>
                <a:cs typeface="Aparajita" panose="02020603050405020304" pitchFamily="18" charset="0"/>
              </a:rPr>
              <a:t>Three-wheeler: Benefits up to Rs. 50,000</a:t>
            </a:r>
          </a:p>
          <a:p>
            <a:pPr algn="r" fontAlgn="base"/>
            <a:r>
              <a:rPr lang="en-GB" sz="2400" dirty="0">
                <a:solidFill>
                  <a:schemeClr val="bg1"/>
                </a:solidFill>
                <a:latin typeface="Aparajita" panose="02020603050405020304" pitchFamily="18" charset="0"/>
                <a:cs typeface="Aparajita" panose="02020603050405020304" pitchFamily="18" charset="0"/>
              </a:rPr>
              <a:t>Four-wheeler: Maximum up to Rs. 1.5 lakh</a:t>
            </a:r>
          </a:p>
          <a:p>
            <a:pPr lvl="8" algn="ctr" fontAlgn="base"/>
            <a:r>
              <a:rPr lang="en-GB" sz="2400" b="1" dirty="0">
                <a:solidFill>
                  <a:srgbClr val="FFC000"/>
                </a:solidFill>
                <a:latin typeface="Aparajita" panose="02020603050405020304" pitchFamily="18" charset="0"/>
                <a:cs typeface="Aparajita" panose="02020603050405020304" pitchFamily="18" charset="0"/>
              </a:rPr>
              <a:t>		2. Maharashtra</a:t>
            </a:r>
          </a:p>
          <a:p>
            <a:pPr algn="r" fontAlgn="base"/>
            <a:r>
              <a:rPr lang="en-GB" sz="2400" dirty="0">
                <a:solidFill>
                  <a:schemeClr val="bg1"/>
                </a:solidFill>
                <a:latin typeface="Aparajita" panose="02020603050405020304" pitchFamily="18" charset="0"/>
                <a:cs typeface="Aparajita" panose="02020603050405020304" pitchFamily="18" charset="0"/>
              </a:rPr>
              <a:t>Two-wheeler: Maximum up to Rs. 25,000</a:t>
            </a:r>
          </a:p>
          <a:p>
            <a:pPr algn="r" fontAlgn="base"/>
            <a:r>
              <a:rPr lang="en-GB" sz="2400" dirty="0">
                <a:solidFill>
                  <a:schemeClr val="bg1"/>
                </a:solidFill>
                <a:latin typeface="Aparajita" panose="02020603050405020304" pitchFamily="18" charset="0"/>
                <a:cs typeface="Aparajita" panose="02020603050405020304" pitchFamily="18" charset="0"/>
              </a:rPr>
              <a:t>Three-wheeler: Benefits up to Rs. 30,000</a:t>
            </a:r>
          </a:p>
          <a:p>
            <a:pPr algn="r" fontAlgn="base"/>
            <a:r>
              <a:rPr lang="en-GB" sz="2400" dirty="0">
                <a:solidFill>
                  <a:schemeClr val="bg1"/>
                </a:solidFill>
                <a:latin typeface="Aparajita" panose="02020603050405020304" pitchFamily="18" charset="0"/>
                <a:cs typeface="Aparajita" panose="02020603050405020304" pitchFamily="18" charset="0"/>
              </a:rPr>
              <a:t>Four-wheeler: Maximum up to Rs. 2.5 lakh</a:t>
            </a:r>
          </a:p>
          <a:p>
            <a:pPr algn="ctr" fontAlgn="base"/>
            <a:r>
              <a:rPr lang="en-GB" sz="2400" b="1" dirty="0">
                <a:solidFill>
                  <a:srgbClr val="FFC000"/>
                </a:solidFill>
                <a:latin typeface="Aparajita" panose="02020603050405020304" pitchFamily="18" charset="0"/>
                <a:cs typeface="Aparajita" panose="02020603050405020304" pitchFamily="18" charset="0"/>
              </a:rPr>
              <a:t>						3. Meghalaya</a:t>
            </a:r>
          </a:p>
          <a:p>
            <a:pPr algn="r" fontAlgn="base"/>
            <a:r>
              <a:rPr lang="en-GB" sz="2400" dirty="0">
                <a:solidFill>
                  <a:schemeClr val="bg1"/>
                </a:solidFill>
                <a:latin typeface="Aparajita" panose="02020603050405020304" pitchFamily="18" charset="0"/>
                <a:cs typeface="Aparajita" panose="02020603050405020304" pitchFamily="18" charset="0"/>
              </a:rPr>
              <a:t>Two-wheeler: Maximum up to Rs. 20,000</a:t>
            </a:r>
          </a:p>
          <a:p>
            <a:pPr algn="r" fontAlgn="base"/>
            <a:r>
              <a:rPr lang="en-GB" sz="2400" dirty="0">
                <a:solidFill>
                  <a:schemeClr val="bg1"/>
                </a:solidFill>
                <a:latin typeface="Aparajita" panose="02020603050405020304" pitchFamily="18" charset="0"/>
                <a:cs typeface="Aparajita" panose="02020603050405020304" pitchFamily="18" charset="0"/>
              </a:rPr>
              <a:t>Four-wheeler: Maximum up to Rs. 60,000</a:t>
            </a:r>
          </a:p>
          <a:p>
            <a:endParaRPr lang="en-IN" dirty="0"/>
          </a:p>
        </p:txBody>
      </p:sp>
      <p:pic>
        <p:nvPicPr>
          <p:cNvPr id="3" name="Picture 2">
            <a:extLst>
              <a:ext uri="{FF2B5EF4-FFF2-40B4-BE49-F238E27FC236}">
                <a16:creationId xmlns:a16="http://schemas.microsoft.com/office/drawing/2014/main" id="{76D21E6A-92FD-467E-99DB-14B13C842C56}"/>
              </a:ext>
            </a:extLst>
          </p:cNvPr>
          <p:cNvPicPr>
            <a:picLocks noChangeAspect="1"/>
          </p:cNvPicPr>
          <p:nvPr/>
        </p:nvPicPr>
        <p:blipFill>
          <a:blip r:embed="rId3"/>
          <a:stretch>
            <a:fillRect/>
          </a:stretch>
        </p:blipFill>
        <p:spPr>
          <a:xfrm>
            <a:off x="873163" y="2389317"/>
            <a:ext cx="5731217" cy="3247689"/>
          </a:xfrm>
          <a:prstGeom prst="rect">
            <a:avLst/>
          </a:prstGeom>
        </p:spPr>
      </p:pic>
    </p:spTree>
    <p:extLst>
      <p:ext uri="{BB962C8B-B14F-4D97-AF65-F5344CB8AC3E}">
        <p14:creationId xmlns:p14="http://schemas.microsoft.com/office/powerpoint/2010/main" val="1897841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82925337-B7ED-4134-8013-6F66DF15FBFE}"/>
              </a:ext>
            </a:extLst>
          </p:cNvPr>
          <p:cNvSpPr txBox="1"/>
          <p:nvPr/>
        </p:nvSpPr>
        <p:spPr>
          <a:xfrm>
            <a:off x="322729" y="236668"/>
            <a:ext cx="10736132" cy="830997"/>
          </a:xfrm>
          <a:prstGeom prst="rect">
            <a:avLst/>
          </a:prstGeom>
          <a:noFill/>
        </p:spPr>
        <p:txBody>
          <a:bodyPr wrap="square" rtlCol="0">
            <a:spAutoFit/>
          </a:bodyPr>
          <a:lstStyle/>
          <a:p>
            <a:r>
              <a:rPr lang="en-IN" sz="2400" b="1" dirty="0">
                <a:solidFill>
                  <a:schemeClr val="bg1"/>
                </a:solidFill>
              </a:rPr>
              <a:t>3. How does the availability of charging stations infrastructure correlate with the</a:t>
            </a:r>
          </a:p>
          <a:p>
            <a:r>
              <a:rPr lang="en-IN" sz="2400" b="1" dirty="0">
                <a:solidFill>
                  <a:schemeClr val="bg1"/>
                </a:solidFill>
              </a:rPr>
              <a:t>    EV-sales and penetration rates in the Top 5 States?</a:t>
            </a:r>
          </a:p>
        </p:txBody>
      </p:sp>
      <p:sp>
        <p:nvSpPr>
          <p:cNvPr id="2" name="TextBox 1">
            <a:extLst>
              <a:ext uri="{FF2B5EF4-FFF2-40B4-BE49-F238E27FC236}">
                <a16:creationId xmlns:a16="http://schemas.microsoft.com/office/drawing/2014/main" id="{9102DE6F-5973-4805-9AD4-C57FB59B9032}"/>
              </a:ext>
            </a:extLst>
          </p:cNvPr>
          <p:cNvSpPr txBox="1"/>
          <p:nvPr/>
        </p:nvSpPr>
        <p:spPr>
          <a:xfrm>
            <a:off x="4702885" y="1888858"/>
            <a:ext cx="6960197" cy="3785652"/>
          </a:xfrm>
          <a:prstGeom prst="rect">
            <a:avLst/>
          </a:prstGeom>
          <a:noFill/>
        </p:spPr>
        <p:txBody>
          <a:bodyPr wrap="square" rtlCol="0">
            <a:spAutoFit/>
          </a:bodyPr>
          <a:lstStyle/>
          <a:p>
            <a:pPr algn="just"/>
            <a:r>
              <a:rPr lang="en-GB" sz="2400" dirty="0">
                <a:solidFill>
                  <a:schemeClr val="accent5">
                    <a:lumMod val="60000"/>
                    <a:lumOff val="40000"/>
                  </a:schemeClr>
                </a:solidFill>
                <a:latin typeface="Aparajita" panose="02020603050405020304" pitchFamily="18" charset="0"/>
                <a:cs typeface="Aparajita" panose="02020603050405020304" pitchFamily="18" charset="0"/>
              </a:rPr>
              <a:t>A study conducted by the International Energy Agency (IEA) revealed that in markets where a comprehensive and well-distributed charging network exists, the sales of electric vehicles are markedly higher compared to regions with limited infrastructure. </a:t>
            </a:r>
          </a:p>
          <a:p>
            <a:pPr algn="just"/>
            <a:endParaRPr lang="en-GB" sz="2400" dirty="0">
              <a:solidFill>
                <a:schemeClr val="accent5">
                  <a:lumMod val="60000"/>
                  <a:lumOff val="40000"/>
                </a:schemeClr>
              </a:solidFill>
              <a:latin typeface="Aparajita" panose="02020603050405020304" pitchFamily="18" charset="0"/>
              <a:cs typeface="Aparajita" panose="02020603050405020304" pitchFamily="18" charset="0"/>
            </a:endParaRPr>
          </a:p>
          <a:p>
            <a:pPr algn="just"/>
            <a:r>
              <a:rPr lang="en-IN" sz="2400" dirty="0">
                <a:solidFill>
                  <a:schemeClr val="accent5">
                    <a:lumMod val="60000"/>
                    <a:lumOff val="40000"/>
                  </a:schemeClr>
                </a:solidFill>
                <a:latin typeface="Aparajita" panose="02020603050405020304" pitchFamily="18" charset="0"/>
                <a:cs typeface="Aparajita" panose="02020603050405020304" pitchFamily="18" charset="0"/>
              </a:rPr>
              <a:t>States with well-developed charging infrastructure (like Delhi, Maharashtra, Karnataka) tend to see higher EV sales and penetration rates. Consumers are more likely to purchase EVs when they know they have reliable access to charging, both at home and in public.</a:t>
            </a:r>
          </a:p>
          <a:p>
            <a:pPr algn="just"/>
            <a:endParaRPr lang="en-IN" sz="2400" dirty="0">
              <a:solidFill>
                <a:schemeClr val="accent5">
                  <a:lumMod val="60000"/>
                  <a:lumOff val="40000"/>
                </a:schemeClr>
              </a:solidFill>
              <a:latin typeface="Aparajita" panose="02020603050405020304" pitchFamily="18" charset="0"/>
              <a:cs typeface="Aparajita" panose="02020603050405020304" pitchFamily="18" charset="0"/>
            </a:endParaRPr>
          </a:p>
        </p:txBody>
      </p:sp>
      <p:pic>
        <p:nvPicPr>
          <p:cNvPr id="4" name="Picture 3">
            <a:extLst>
              <a:ext uri="{FF2B5EF4-FFF2-40B4-BE49-F238E27FC236}">
                <a16:creationId xmlns:a16="http://schemas.microsoft.com/office/drawing/2014/main" id="{E1438AF4-0BAA-4FAC-ABA9-B71827DF83DC}"/>
              </a:ext>
            </a:extLst>
          </p:cNvPr>
          <p:cNvPicPr>
            <a:picLocks noChangeAspect="1"/>
          </p:cNvPicPr>
          <p:nvPr/>
        </p:nvPicPr>
        <p:blipFill rotWithShape="1">
          <a:blip r:embed="rId3"/>
          <a:srcRect b="6824"/>
          <a:stretch/>
        </p:blipFill>
        <p:spPr>
          <a:xfrm>
            <a:off x="322729" y="1413270"/>
            <a:ext cx="3851238" cy="5075373"/>
          </a:xfrm>
          <a:prstGeom prst="rect">
            <a:avLst/>
          </a:prstGeom>
        </p:spPr>
      </p:pic>
    </p:spTree>
    <p:extLst>
      <p:ext uri="{BB962C8B-B14F-4D97-AF65-F5344CB8AC3E}">
        <p14:creationId xmlns:p14="http://schemas.microsoft.com/office/powerpoint/2010/main" val="427780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4DE028F7-0DD7-44A6-B3A9-79B9C77C9626}"/>
              </a:ext>
            </a:extLst>
          </p:cNvPr>
          <p:cNvSpPr txBox="1"/>
          <p:nvPr/>
        </p:nvSpPr>
        <p:spPr>
          <a:xfrm>
            <a:off x="322729" y="236668"/>
            <a:ext cx="10736132" cy="830997"/>
          </a:xfrm>
          <a:prstGeom prst="rect">
            <a:avLst/>
          </a:prstGeom>
          <a:noFill/>
        </p:spPr>
        <p:txBody>
          <a:bodyPr wrap="square" rtlCol="0">
            <a:spAutoFit/>
          </a:bodyPr>
          <a:lstStyle/>
          <a:p>
            <a:r>
              <a:rPr lang="en-IN" sz="2400" b="1" dirty="0">
                <a:solidFill>
                  <a:schemeClr val="bg1"/>
                </a:solidFill>
              </a:rPr>
              <a:t>4. Who should be the Brand Ambassador if AtliQ Motors launches their EV/Hybrid</a:t>
            </a:r>
          </a:p>
          <a:p>
            <a:r>
              <a:rPr lang="en-IN" sz="2400" b="1" dirty="0">
                <a:solidFill>
                  <a:schemeClr val="bg1"/>
                </a:solidFill>
              </a:rPr>
              <a:t>     vehicles in India and why ?</a:t>
            </a:r>
          </a:p>
        </p:txBody>
      </p:sp>
      <p:pic>
        <p:nvPicPr>
          <p:cNvPr id="4" name="Picture 3">
            <a:extLst>
              <a:ext uri="{FF2B5EF4-FFF2-40B4-BE49-F238E27FC236}">
                <a16:creationId xmlns:a16="http://schemas.microsoft.com/office/drawing/2014/main" id="{D5AEC093-A911-48CF-A62F-8F2C5A6F9B71}"/>
              </a:ext>
            </a:extLst>
          </p:cNvPr>
          <p:cNvPicPr>
            <a:picLocks noChangeAspect="1"/>
          </p:cNvPicPr>
          <p:nvPr/>
        </p:nvPicPr>
        <p:blipFill rotWithShape="1">
          <a:blip r:embed="rId3"/>
          <a:srcRect b="12545"/>
          <a:stretch/>
        </p:blipFill>
        <p:spPr>
          <a:xfrm>
            <a:off x="322729" y="1158231"/>
            <a:ext cx="3513772" cy="5463101"/>
          </a:xfrm>
          <a:prstGeom prst="rect">
            <a:avLst/>
          </a:prstGeom>
        </p:spPr>
      </p:pic>
      <p:sp>
        <p:nvSpPr>
          <p:cNvPr id="6" name="TextBox 5">
            <a:extLst>
              <a:ext uri="{FF2B5EF4-FFF2-40B4-BE49-F238E27FC236}">
                <a16:creationId xmlns:a16="http://schemas.microsoft.com/office/drawing/2014/main" id="{6016FBEA-C094-411B-BB16-6755B5EF3127}"/>
              </a:ext>
            </a:extLst>
          </p:cNvPr>
          <p:cNvSpPr txBox="1"/>
          <p:nvPr/>
        </p:nvSpPr>
        <p:spPr>
          <a:xfrm>
            <a:off x="4292301" y="1454453"/>
            <a:ext cx="7089290" cy="4524315"/>
          </a:xfrm>
          <a:prstGeom prst="rect">
            <a:avLst/>
          </a:prstGeom>
          <a:noFill/>
        </p:spPr>
        <p:txBody>
          <a:bodyPr wrap="square" rtlCol="0">
            <a:spAutoFit/>
          </a:bodyPr>
          <a:lstStyle/>
          <a:p>
            <a:pPr marL="457200" indent="-457200" algn="just">
              <a:buFont typeface="Wingdings" panose="05000000000000000000" pitchFamily="2" charset="2"/>
              <a:buChar char="Ø"/>
            </a:pPr>
            <a:r>
              <a:rPr lang="en-GB" sz="3200" dirty="0">
                <a:solidFill>
                  <a:schemeClr val="accent5">
                    <a:lumMod val="60000"/>
                    <a:lumOff val="40000"/>
                  </a:schemeClr>
                </a:solidFill>
                <a:latin typeface="Aparajita" panose="02020603050405020304" pitchFamily="18" charset="0"/>
                <a:cs typeface="Aparajita" panose="02020603050405020304" pitchFamily="18" charset="0"/>
              </a:rPr>
              <a:t>Virat Kohli is a highly popular figure among the youth.</a:t>
            </a:r>
          </a:p>
          <a:p>
            <a:pPr marL="457200" indent="-457200" algn="just">
              <a:buFont typeface="Wingdings" panose="05000000000000000000" pitchFamily="2" charset="2"/>
              <a:buChar char="Ø"/>
            </a:pPr>
            <a:r>
              <a:rPr lang="en-GB" sz="3200" dirty="0">
                <a:solidFill>
                  <a:schemeClr val="accent5">
                    <a:lumMod val="60000"/>
                    <a:lumOff val="40000"/>
                  </a:schemeClr>
                </a:solidFill>
                <a:latin typeface="Aparajita" panose="02020603050405020304" pitchFamily="18" charset="0"/>
                <a:cs typeface="Aparajita" panose="02020603050405020304" pitchFamily="18" charset="0"/>
              </a:rPr>
              <a:t>As a sports icon known for his commitment to fitness and healthy living, Virat aligns well with the eco-friendly and sustainable image of EVs.</a:t>
            </a:r>
          </a:p>
          <a:p>
            <a:pPr marL="457200" indent="-457200" algn="just">
              <a:buFont typeface="Wingdings" panose="05000000000000000000" pitchFamily="2" charset="2"/>
              <a:buChar char="Ø"/>
            </a:pPr>
            <a:r>
              <a:rPr lang="en-GB" sz="3200" dirty="0">
                <a:solidFill>
                  <a:schemeClr val="accent5">
                    <a:lumMod val="60000"/>
                    <a:lumOff val="40000"/>
                  </a:schemeClr>
                </a:solidFill>
                <a:latin typeface="Aparajita" panose="02020603050405020304" pitchFamily="18" charset="0"/>
                <a:cs typeface="Aparajita" panose="02020603050405020304" pitchFamily="18" charset="0"/>
              </a:rPr>
              <a:t>With a massive following across India and strong influence on social media, Virat can drive widespread awareness and interest in AtliQ Motors’ vehicles.</a:t>
            </a:r>
            <a:endParaRPr lang="en-IN" sz="3200" dirty="0">
              <a:solidFill>
                <a:schemeClr val="accent5">
                  <a:lumMod val="60000"/>
                  <a:lumOff val="40000"/>
                </a:schemeClr>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252620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F91D128E-AF9D-4681-85D2-B1590E6F0598}"/>
              </a:ext>
            </a:extLst>
          </p:cNvPr>
          <p:cNvSpPr txBox="1"/>
          <p:nvPr/>
        </p:nvSpPr>
        <p:spPr>
          <a:xfrm>
            <a:off x="322729" y="236668"/>
            <a:ext cx="10736132" cy="830997"/>
          </a:xfrm>
          <a:prstGeom prst="rect">
            <a:avLst/>
          </a:prstGeom>
          <a:noFill/>
        </p:spPr>
        <p:txBody>
          <a:bodyPr wrap="square" rtlCol="0">
            <a:spAutoFit/>
          </a:bodyPr>
          <a:lstStyle/>
          <a:p>
            <a:r>
              <a:rPr lang="en-IN" sz="2400" b="1" dirty="0">
                <a:solidFill>
                  <a:schemeClr val="bg1"/>
                </a:solidFill>
              </a:rPr>
              <a:t>5. Which State of India is ideal to start the manufacturing unit (Based on subsidies provided, ease of doing business, stability in governance, etc.) ?</a:t>
            </a:r>
          </a:p>
        </p:txBody>
      </p:sp>
      <p:sp>
        <p:nvSpPr>
          <p:cNvPr id="2" name="TextBox 1">
            <a:extLst>
              <a:ext uri="{FF2B5EF4-FFF2-40B4-BE49-F238E27FC236}">
                <a16:creationId xmlns:a16="http://schemas.microsoft.com/office/drawing/2014/main" id="{18700280-0F7D-41E9-9889-C818A7C0D686}"/>
              </a:ext>
            </a:extLst>
          </p:cNvPr>
          <p:cNvSpPr txBox="1"/>
          <p:nvPr/>
        </p:nvSpPr>
        <p:spPr>
          <a:xfrm>
            <a:off x="466164" y="1506071"/>
            <a:ext cx="11177196" cy="4524315"/>
          </a:xfrm>
          <a:prstGeom prst="rect">
            <a:avLst/>
          </a:prstGeom>
          <a:noFill/>
        </p:spPr>
        <p:txBody>
          <a:bodyPr wrap="square" rtlCol="0">
            <a:spAutoFit/>
          </a:bodyPr>
          <a:lstStyle/>
          <a:p>
            <a:pPr marL="457200" indent="-457200">
              <a:buFont typeface="+mj-lt"/>
              <a:buAutoNum type="arabicPeriod"/>
            </a:pPr>
            <a:endParaRPr lang="en-GB" sz="2400" dirty="0">
              <a:solidFill>
                <a:schemeClr val="accent1">
                  <a:lumMod val="60000"/>
                  <a:lumOff val="40000"/>
                </a:schemeClr>
              </a:solidFill>
              <a:latin typeface="Aparajita" panose="02020603050405020304" pitchFamily="18" charset="0"/>
              <a:cs typeface="Aparajita" panose="02020603050405020304" pitchFamily="18" charset="0"/>
            </a:endParaRPr>
          </a:p>
          <a:p>
            <a:pPr marL="457200" indent="-457200" algn="just">
              <a:buFont typeface="+mj-lt"/>
              <a:buAutoNum type="arabicPeriod"/>
            </a:pPr>
            <a:r>
              <a:rPr lang="en-GB" sz="2400" dirty="0">
                <a:solidFill>
                  <a:schemeClr val="accent1">
                    <a:lumMod val="60000"/>
                    <a:lumOff val="40000"/>
                  </a:schemeClr>
                </a:solidFill>
                <a:latin typeface="Aparajita" panose="02020603050405020304" pitchFamily="18" charset="0"/>
                <a:cs typeface="Aparajita" panose="02020603050405020304" pitchFamily="18" charset="0"/>
              </a:rPr>
              <a:t>Tamil Nadu has a well-established automotive industry, hosting major manufacturers like Hyundai, Ford, BMW, and Renault-Nissan.</a:t>
            </a:r>
          </a:p>
          <a:p>
            <a:pPr marL="457200" indent="-457200" algn="just">
              <a:buFont typeface="+mj-lt"/>
              <a:buAutoNum type="arabicPeriod"/>
            </a:pPr>
            <a:endParaRPr lang="en-GB" sz="2400" dirty="0">
              <a:solidFill>
                <a:schemeClr val="accent1">
                  <a:lumMod val="60000"/>
                  <a:lumOff val="40000"/>
                </a:schemeClr>
              </a:solidFill>
              <a:latin typeface="Aparajita" panose="02020603050405020304" pitchFamily="18" charset="0"/>
              <a:cs typeface="Aparajita" panose="02020603050405020304" pitchFamily="18" charset="0"/>
            </a:endParaRPr>
          </a:p>
          <a:p>
            <a:pPr marL="457200" indent="-457200" algn="just">
              <a:buFont typeface="+mj-lt"/>
              <a:buAutoNum type="arabicPeriod"/>
            </a:pPr>
            <a:r>
              <a:rPr lang="en-GB" sz="2400" dirty="0">
                <a:solidFill>
                  <a:schemeClr val="accent1">
                    <a:lumMod val="60000"/>
                    <a:lumOff val="40000"/>
                  </a:schemeClr>
                </a:solidFill>
                <a:latin typeface="Aparajita" panose="02020603050405020304" pitchFamily="18" charset="0"/>
                <a:cs typeface="Aparajita" panose="02020603050405020304" pitchFamily="18" charset="0"/>
              </a:rPr>
              <a:t>The state offers substantial subsidies and incentives under its EV policy, including capital subsidies, stamp duty exemptions, and electricity tariff concessions for EV manufacturing.</a:t>
            </a:r>
          </a:p>
          <a:p>
            <a:pPr marL="457200" indent="-457200" algn="just">
              <a:buFont typeface="+mj-lt"/>
              <a:buAutoNum type="arabicPeriod"/>
            </a:pPr>
            <a:endParaRPr lang="en-GB" sz="2400" dirty="0">
              <a:solidFill>
                <a:schemeClr val="accent1">
                  <a:lumMod val="60000"/>
                  <a:lumOff val="40000"/>
                </a:schemeClr>
              </a:solidFill>
              <a:latin typeface="Aparajita" panose="02020603050405020304" pitchFamily="18" charset="0"/>
              <a:cs typeface="Aparajita" panose="02020603050405020304" pitchFamily="18" charset="0"/>
            </a:endParaRPr>
          </a:p>
          <a:p>
            <a:pPr marL="457200" indent="-457200" algn="just">
              <a:buFont typeface="+mj-lt"/>
              <a:buAutoNum type="arabicPeriod"/>
            </a:pPr>
            <a:r>
              <a:rPr lang="en-GB" sz="2400" dirty="0">
                <a:solidFill>
                  <a:schemeClr val="accent1">
                    <a:lumMod val="60000"/>
                    <a:lumOff val="40000"/>
                  </a:schemeClr>
                </a:solidFill>
                <a:latin typeface="Aparajita" panose="02020603050405020304" pitchFamily="18" charset="0"/>
                <a:cs typeface="Aparajita" panose="02020603050405020304" pitchFamily="18" charset="0"/>
              </a:rPr>
              <a:t>Tamil Nadu consistently ranks high in ease of doing business, with streamlined processes for obtaining permits and clearances. The state also offers single-window clearance for industrial projects.</a:t>
            </a:r>
          </a:p>
          <a:p>
            <a:pPr marL="457200" indent="-457200" algn="just">
              <a:buFont typeface="+mj-lt"/>
              <a:buAutoNum type="arabicPeriod"/>
            </a:pPr>
            <a:endParaRPr lang="en-GB" sz="2400" dirty="0">
              <a:solidFill>
                <a:schemeClr val="accent1">
                  <a:lumMod val="60000"/>
                  <a:lumOff val="40000"/>
                </a:schemeClr>
              </a:solidFill>
              <a:latin typeface="Aparajita" panose="02020603050405020304" pitchFamily="18" charset="0"/>
              <a:cs typeface="Aparajita" panose="02020603050405020304" pitchFamily="18" charset="0"/>
            </a:endParaRPr>
          </a:p>
          <a:p>
            <a:pPr marL="457200" indent="-457200" algn="just">
              <a:buFont typeface="+mj-lt"/>
              <a:buAutoNum type="arabicPeriod"/>
            </a:pPr>
            <a:r>
              <a:rPr lang="en-GB" sz="2400" dirty="0">
                <a:solidFill>
                  <a:schemeClr val="accent1">
                    <a:lumMod val="60000"/>
                    <a:lumOff val="40000"/>
                  </a:schemeClr>
                </a:solidFill>
                <a:latin typeface="Aparajita" panose="02020603050405020304" pitchFamily="18" charset="0"/>
                <a:cs typeface="Aparajita" panose="02020603050405020304" pitchFamily="18" charset="0"/>
              </a:rPr>
              <a:t>With a large pool of skilled and semi-skilled labor, Tamil Nadu is known for its technical expertise in the manufacturing sector.</a:t>
            </a:r>
            <a:endParaRPr lang="en-IN" dirty="0">
              <a:solidFill>
                <a:schemeClr val="accent1">
                  <a:lumMod val="60000"/>
                  <a:lumOff val="40000"/>
                </a:schemeClr>
              </a:solidFill>
            </a:endParaRPr>
          </a:p>
        </p:txBody>
      </p:sp>
    </p:spTree>
    <p:extLst>
      <p:ext uri="{BB962C8B-B14F-4D97-AF65-F5344CB8AC3E}">
        <p14:creationId xmlns:p14="http://schemas.microsoft.com/office/powerpoint/2010/main" val="225229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0C6A993D-EF9D-4878-AF20-4E314A02F8A0}"/>
              </a:ext>
            </a:extLst>
          </p:cNvPr>
          <p:cNvSpPr txBox="1"/>
          <p:nvPr/>
        </p:nvSpPr>
        <p:spPr>
          <a:xfrm>
            <a:off x="4195483" y="2967335"/>
            <a:ext cx="3732904" cy="923330"/>
          </a:xfrm>
          <a:prstGeom prst="rect">
            <a:avLst/>
          </a:prstGeom>
          <a:noFill/>
        </p:spPr>
        <p:txBody>
          <a:bodyPr wrap="square" rtlCol="0">
            <a:spAutoFit/>
          </a:bodyPr>
          <a:lstStyle/>
          <a:p>
            <a:r>
              <a:rPr lang="en-IN" sz="5400" b="1" dirty="0">
                <a:solidFill>
                  <a:schemeClr val="bg1"/>
                </a:solidFill>
                <a:latin typeface="Aparajita" panose="02020603050405020304" pitchFamily="18" charset="0"/>
                <a:cs typeface="Aparajita" panose="02020603050405020304" pitchFamily="18" charset="0"/>
              </a:rPr>
              <a:t>DASHBOARD</a:t>
            </a:r>
          </a:p>
        </p:txBody>
      </p:sp>
    </p:spTree>
    <p:extLst>
      <p:ext uri="{BB962C8B-B14F-4D97-AF65-F5344CB8AC3E}">
        <p14:creationId xmlns:p14="http://schemas.microsoft.com/office/powerpoint/2010/main" val="268020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6061BBBD-D885-4B90-8B3F-D66FFF533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7" y="0"/>
            <a:ext cx="12192000" cy="6851618"/>
          </a:xfrm>
          <a:prstGeom prst="rect">
            <a:avLst/>
          </a:prstGeom>
        </p:spPr>
      </p:pic>
    </p:spTree>
    <p:extLst>
      <p:ext uri="{BB962C8B-B14F-4D97-AF65-F5344CB8AC3E}">
        <p14:creationId xmlns:p14="http://schemas.microsoft.com/office/powerpoint/2010/main" val="3109726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83BEAEB7-C7DC-4EA8-B3C8-B758FD969B38}"/>
              </a:ext>
            </a:extLst>
          </p:cNvPr>
          <p:cNvSpPr txBox="1"/>
          <p:nvPr/>
        </p:nvSpPr>
        <p:spPr>
          <a:xfrm>
            <a:off x="1043490" y="1384716"/>
            <a:ext cx="9897035" cy="2277547"/>
          </a:xfrm>
          <a:prstGeom prst="rect">
            <a:avLst/>
          </a:prstGeom>
          <a:noFill/>
        </p:spPr>
        <p:txBody>
          <a:bodyPr wrap="square" rtlCol="0">
            <a:spAutoFit/>
          </a:bodyPr>
          <a:lstStyle/>
          <a:p>
            <a:pPr marL="342900" indent="-342900">
              <a:buAutoNum type="arabicPeriod"/>
            </a:pPr>
            <a:r>
              <a:rPr lang="en-IN" sz="2800" b="1" dirty="0">
                <a:solidFill>
                  <a:srgbClr val="FFC000"/>
                </a:solidFill>
                <a:latin typeface="Aparajita" panose="02020603050405020304" pitchFamily="18" charset="0"/>
                <a:cs typeface="Aparajita" panose="02020603050405020304" pitchFamily="18" charset="0"/>
              </a:rPr>
              <a:t>State-Specific Strategies:</a:t>
            </a:r>
          </a:p>
          <a:p>
            <a:endParaRPr lang="en-IN" sz="2400" dirty="0">
              <a:solidFill>
                <a:schemeClr val="bg1"/>
              </a:solidFill>
              <a:latin typeface="Aparajita" panose="02020603050405020304" pitchFamily="18" charset="0"/>
              <a:cs typeface="Aparajita" panose="02020603050405020304" pitchFamily="18" charset="0"/>
            </a:endParaRPr>
          </a:p>
          <a:p>
            <a:pPr fontAlgn="ctr"/>
            <a:r>
              <a:rPr lang="en-IN" sz="2400" dirty="0">
                <a:solidFill>
                  <a:schemeClr val="bg1"/>
                </a:solidFill>
                <a:latin typeface="Aparajita" panose="02020603050405020304" pitchFamily="18" charset="0"/>
                <a:cs typeface="Aparajita" panose="02020603050405020304" pitchFamily="18" charset="0"/>
              </a:rPr>
              <a:t>States like Tamil Nadu, Gujarat, and Karnataka are especially good for setting up factories because they make it easier for companies to start and grow. By focusing on these states, AtliQ Motors can get their operations up and running faster and more smoothly.</a:t>
            </a:r>
          </a:p>
          <a:p>
            <a:endParaRPr lang="en-IN" dirty="0"/>
          </a:p>
        </p:txBody>
      </p:sp>
      <p:sp>
        <p:nvSpPr>
          <p:cNvPr id="7" name="TextBox 6">
            <a:extLst>
              <a:ext uri="{FF2B5EF4-FFF2-40B4-BE49-F238E27FC236}">
                <a16:creationId xmlns:a16="http://schemas.microsoft.com/office/drawing/2014/main" id="{08B2EE02-1208-475E-84C3-D86C5E8ED60F}"/>
              </a:ext>
            </a:extLst>
          </p:cNvPr>
          <p:cNvSpPr txBox="1"/>
          <p:nvPr/>
        </p:nvSpPr>
        <p:spPr>
          <a:xfrm>
            <a:off x="1043489" y="3826617"/>
            <a:ext cx="9897035" cy="2646878"/>
          </a:xfrm>
          <a:prstGeom prst="rect">
            <a:avLst/>
          </a:prstGeom>
          <a:noFill/>
        </p:spPr>
        <p:txBody>
          <a:bodyPr wrap="square" rtlCol="0">
            <a:spAutoFit/>
          </a:bodyPr>
          <a:lstStyle/>
          <a:p>
            <a:r>
              <a:rPr lang="en-IN" sz="2400" b="1" dirty="0">
                <a:solidFill>
                  <a:srgbClr val="FFC000"/>
                </a:solidFill>
                <a:latin typeface="Aparajita" panose="02020603050405020304" pitchFamily="18" charset="0"/>
                <a:cs typeface="Aparajita" panose="02020603050405020304" pitchFamily="18" charset="0"/>
              </a:rPr>
              <a:t>2</a:t>
            </a:r>
            <a:r>
              <a:rPr lang="en-IN" sz="2800" b="1" dirty="0">
                <a:solidFill>
                  <a:srgbClr val="FFC000"/>
                </a:solidFill>
                <a:latin typeface="Aparajita" panose="02020603050405020304" pitchFamily="18" charset="0"/>
                <a:cs typeface="Aparajita" panose="02020603050405020304" pitchFamily="18" charset="0"/>
              </a:rPr>
              <a:t>. Consumer Preferences and Adoption Drivers</a:t>
            </a:r>
          </a:p>
          <a:p>
            <a:endParaRPr lang="en-IN" sz="2400" dirty="0">
              <a:solidFill>
                <a:schemeClr val="bg1"/>
              </a:solidFill>
              <a:latin typeface="Aparajita" panose="02020603050405020304" pitchFamily="18" charset="0"/>
              <a:cs typeface="Aparajita" panose="02020603050405020304" pitchFamily="18" charset="0"/>
            </a:endParaRPr>
          </a:p>
          <a:p>
            <a:pPr fontAlgn="ctr"/>
            <a:r>
              <a:rPr lang="en-IN" sz="2400" dirty="0">
                <a:solidFill>
                  <a:schemeClr val="bg1"/>
                </a:solidFill>
                <a:latin typeface="Aparajita" panose="02020603050405020304" pitchFamily="18" charset="0"/>
                <a:cs typeface="Aparajita" panose="02020603050405020304" pitchFamily="18" charset="0"/>
              </a:rPr>
              <a:t>People in India are buying electric vehicles mainly because they save money, EV are better for the environment, and have support from the government like subsidies. For 4-wheelers, these reasons are even more important. To attract more buyers, AtliQ Motors should emphasize how their vehicles can save money and help the environment.</a:t>
            </a:r>
            <a:endParaRPr lang="en-IN" dirty="0">
              <a:solidFill>
                <a:schemeClr val="bg1"/>
              </a:solidFill>
            </a:endParaRPr>
          </a:p>
          <a:p>
            <a:endParaRPr lang="en-IN" dirty="0"/>
          </a:p>
        </p:txBody>
      </p:sp>
      <p:sp>
        <p:nvSpPr>
          <p:cNvPr id="8" name="Arrow: Pentagon 7">
            <a:extLst>
              <a:ext uri="{FF2B5EF4-FFF2-40B4-BE49-F238E27FC236}">
                <a16:creationId xmlns:a16="http://schemas.microsoft.com/office/drawing/2014/main" id="{184F5D4E-0A63-4A24-BD5C-E3CFCE8C79F8}"/>
              </a:ext>
            </a:extLst>
          </p:cNvPr>
          <p:cNvSpPr/>
          <p:nvPr/>
        </p:nvSpPr>
        <p:spPr>
          <a:xfrm>
            <a:off x="-1" y="524092"/>
            <a:ext cx="3937299" cy="51636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r>
              <a:rPr lang="en-IN" sz="3200" b="1" dirty="0">
                <a:solidFill>
                  <a:schemeClr val="bg1"/>
                </a:solidFill>
                <a:latin typeface="Aparajita" panose="02020603050405020304" pitchFamily="18" charset="0"/>
                <a:cs typeface="Aparajita" panose="02020603050405020304" pitchFamily="18" charset="0"/>
              </a:rPr>
              <a:t>RECOMMENDATIONS</a:t>
            </a:r>
          </a:p>
          <a:p>
            <a:pPr algn="ctr"/>
            <a:endParaRPr lang="en-IN" dirty="0"/>
          </a:p>
        </p:txBody>
      </p:sp>
    </p:spTree>
    <p:extLst>
      <p:ext uri="{BB962C8B-B14F-4D97-AF65-F5344CB8AC3E}">
        <p14:creationId xmlns:p14="http://schemas.microsoft.com/office/powerpoint/2010/main" val="105926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08B2EE02-1208-475E-84C3-D86C5E8ED60F}"/>
              </a:ext>
            </a:extLst>
          </p:cNvPr>
          <p:cNvSpPr txBox="1"/>
          <p:nvPr/>
        </p:nvSpPr>
        <p:spPr>
          <a:xfrm>
            <a:off x="871368" y="1234025"/>
            <a:ext cx="9897035" cy="3016210"/>
          </a:xfrm>
          <a:prstGeom prst="rect">
            <a:avLst/>
          </a:prstGeom>
          <a:noFill/>
        </p:spPr>
        <p:txBody>
          <a:bodyPr wrap="square" rtlCol="0">
            <a:spAutoFit/>
          </a:bodyPr>
          <a:lstStyle/>
          <a:p>
            <a:r>
              <a:rPr lang="en-IN" sz="2400" b="1" dirty="0">
                <a:solidFill>
                  <a:srgbClr val="FFC000"/>
                </a:solidFill>
                <a:latin typeface="Aparajita" panose="02020603050405020304" pitchFamily="18" charset="0"/>
                <a:cs typeface="Aparajita" panose="02020603050405020304" pitchFamily="18" charset="0"/>
              </a:rPr>
              <a:t>3</a:t>
            </a:r>
            <a:r>
              <a:rPr lang="en-IN" sz="2800" b="1" dirty="0">
                <a:solidFill>
                  <a:srgbClr val="FFC000"/>
                </a:solidFill>
                <a:latin typeface="Aparajita" panose="02020603050405020304" pitchFamily="18" charset="0"/>
                <a:cs typeface="Aparajita" panose="02020603050405020304" pitchFamily="18" charset="0"/>
              </a:rPr>
              <a:t>. </a:t>
            </a:r>
            <a:r>
              <a:rPr lang="en-GB" sz="2800" b="1" dirty="0">
                <a:solidFill>
                  <a:srgbClr val="FFC000"/>
                </a:solidFill>
                <a:latin typeface="Aparajita" panose="02020603050405020304" pitchFamily="18" charset="0"/>
                <a:cs typeface="Aparajita" panose="02020603050405020304" pitchFamily="18" charset="0"/>
              </a:rPr>
              <a:t>Tailored Incentives for Two-Wheelers and Four-Wheelers</a:t>
            </a:r>
            <a:endParaRPr lang="en-IN" sz="2800" b="1" dirty="0">
              <a:solidFill>
                <a:srgbClr val="FFC000"/>
              </a:solidFill>
              <a:latin typeface="Aparajita" panose="02020603050405020304" pitchFamily="18" charset="0"/>
              <a:cs typeface="Aparajita" panose="02020603050405020304" pitchFamily="18" charset="0"/>
            </a:endParaRPr>
          </a:p>
          <a:p>
            <a:endParaRPr lang="en-IN" sz="2400" dirty="0">
              <a:solidFill>
                <a:schemeClr val="bg1"/>
              </a:solidFill>
              <a:latin typeface="Aparajita" panose="02020603050405020304" pitchFamily="18" charset="0"/>
              <a:cs typeface="Aparajita" panose="02020603050405020304" pitchFamily="18" charset="0"/>
            </a:endParaRPr>
          </a:p>
          <a:p>
            <a:pPr fontAlgn="ctr"/>
            <a:r>
              <a:rPr lang="en-IN" sz="2400" dirty="0">
                <a:solidFill>
                  <a:schemeClr val="bg1"/>
                </a:solidFill>
                <a:latin typeface="Aparajita" panose="02020603050405020304" pitchFamily="18" charset="0"/>
                <a:cs typeface="Aparajita" panose="02020603050405020304" pitchFamily="18" charset="0"/>
              </a:rPr>
              <a:t>The Indian government offers several financial benefits to make electric vehicles cheaper and more attractive, like subsidies and tax rebates. AtliQ Motors should take full advantage of these benefits to lower the cost of their vehicles for customers. This not only helps customers save money but also aligns the company with India's goals of reducing pollution and promoting green energy.</a:t>
            </a:r>
          </a:p>
          <a:p>
            <a:endParaRPr lang="en-IN" dirty="0"/>
          </a:p>
        </p:txBody>
      </p:sp>
    </p:spTree>
    <p:extLst>
      <p:ext uri="{BB962C8B-B14F-4D97-AF65-F5344CB8AC3E}">
        <p14:creationId xmlns:p14="http://schemas.microsoft.com/office/powerpoint/2010/main" val="374921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5A8F5A40-55EE-4205-A56C-32E0844BD718}"/>
              </a:ext>
            </a:extLst>
          </p:cNvPr>
          <p:cNvSpPr txBox="1"/>
          <p:nvPr/>
        </p:nvSpPr>
        <p:spPr>
          <a:xfrm>
            <a:off x="3630706" y="2644169"/>
            <a:ext cx="4572000" cy="1200329"/>
          </a:xfrm>
          <a:prstGeom prst="rect">
            <a:avLst/>
          </a:prstGeom>
          <a:noFill/>
          <a:ln>
            <a:solidFill>
              <a:schemeClr val="accent1">
                <a:lumMod val="60000"/>
                <a:lumOff val="40000"/>
              </a:schemeClr>
            </a:solidFill>
          </a:ln>
        </p:spPr>
        <p:txBody>
          <a:bodyPr wrap="square" rtlCol="0">
            <a:spAutoFit/>
          </a:bodyPr>
          <a:lstStyle/>
          <a:p>
            <a:r>
              <a:rPr lang="en-IN" sz="7200" dirty="0">
                <a:solidFill>
                  <a:srgbClr val="FFC000"/>
                </a:solidFill>
                <a:latin typeface="Aparajita" panose="02020603050405020304" pitchFamily="18" charset="0"/>
                <a:cs typeface="Aparajita" panose="02020603050405020304" pitchFamily="18" charset="0"/>
              </a:rPr>
              <a:t>THANK YOU</a:t>
            </a:r>
          </a:p>
        </p:txBody>
      </p:sp>
      <p:sp>
        <p:nvSpPr>
          <p:cNvPr id="4" name="TextBox 3">
            <a:extLst>
              <a:ext uri="{FF2B5EF4-FFF2-40B4-BE49-F238E27FC236}">
                <a16:creationId xmlns:a16="http://schemas.microsoft.com/office/drawing/2014/main" id="{4F477820-3B3D-4536-ABF2-DF8B9B9D0A4B}"/>
              </a:ext>
            </a:extLst>
          </p:cNvPr>
          <p:cNvSpPr txBox="1"/>
          <p:nvPr/>
        </p:nvSpPr>
        <p:spPr>
          <a:xfrm>
            <a:off x="6096000" y="3556306"/>
            <a:ext cx="2033195" cy="369332"/>
          </a:xfrm>
          <a:prstGeom prst="rect">
            <a:avLst/>
          </a:prstGeom>
          <a:noFill/>
        </p:spPr>
        <p:txBody>
          <a:bodyPr wrap="square" rtlCol="0">
            <a:spAutoFit/>
          </a:bodyPr>
          <a:lstStyle/>
          <a:p>
            <a:r>
              <a:rPr lang="en-IN" dirty="0">
                <a:solidFill>
                  <a:schemeClr val="bg1"/>
                </a:solidFill>
                <a:latin typeface="Aparajita" panose="02020603050405020304" pitchFamily="18" charset="0"/>
                <a:cs typeface="Aparajita" panose="02020603050405020304" pitchFamily="18" charset="0"/>
              </a:rPr>
              <a:t>By: ANMOL KAPOOR</a:t>
            </a:r>
          </a:p>
        </p:txBody>
      </p:sp>
    </p:spTree>
    <p:extLst>
      <p:ext uri="{BB962C8B-B14F-4D97-AF65-F5344CB8AC3E}">
        <p14:creationId xmlns:p14="http://schemas.microsoft.com/office/powerpoint/2010/main" val="4255599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3E5E73CD-2A07-40D3-9412-759618F1F3B5}"/>
              </a:ext>
            </a:extLst>
          </p:cNvPr>
          <p:cNvSpPr txBox="1"/>
          <p:nvPr/>
        </p:nvSpPr>
        <p:spPr>
          <a:xfrm>
            <a:off x="866774" y="1719932"/>
            <a:ext cx="10334625" cy="5078313"/>
          </a:xfrm>
          <a:prstGeom prst="rect">
            <a:avLst/>
          </a:prstGeom>
          <a:noFill/>
          <a:ln>
            <a:noFill/>
          </a:ln>
        </p:spPr>
        <p:txBody>
          <a:bodyPr wrap="square" rtlCol="0">
            <a:spAutoFit/>
          </a:bodyPr>
          <a:lstStyle/>
          <a:p>
            <a:pPr marL="285750" indent="-285750" algn="just">
              <a:buFont typeface="Wingdings" panose="05000000000000000000" pitchFamily="2" charset="2"/>
              <a:buChar char="q"/>
            </a:pPr>
            <a:r>
              <a:rPr lang="en-GB" dirty="0">
                <a:solidFill>
                  <a:schemeClr val="accent1">
                    <a:lumMod val="60000"/>
                    <a:lumOff val="40000"/>
                  </a:schemeClr>
                </a:solidFill>
              </a:rPr>
              <a:t> India’s journey into electric vehicles began with the establishment of the Reva Electric Car Company in 1994, based in Bangalore.</a:t>
            </a:r>
          </a:p>
          <a:p>
            <a:pPr marL="285750" indent="-285750" algn="just">
              <a:buFont typeface="Wingdings" panose="05000000000000000000" pitchFamily="2" charset="2"/>
              <a:buChar char="q"/>
            </a:pPr>
            <a:endParaRPr lang="en-GB" dirty="0">
              <a:solidFill>
                <a:schemeClr val="accent1">
                  <a:lumMod val="60000"/>
                  <a:lumOff val="40000"/>
                </a:schemeClr>
              </a:solidFill>
            </a:endParaRPr>
          </a:p>
          <a:p>
            <a:pPr marL="285750" indent="-285750" algn="just">
              <a:buFont typeface="Wingdings" panose="05000000000000000000" pitchFamily="2" charset="2"/>
              <a:buChar char="q"/>
            </a:pPr>
            <a:r>
              <a:rPr lang="en-GB" dirty="0">
                <a:solidFill>
                  <a:schemeClr val="accent1">
                    <a:lumMod val="60000"/>
                    <a:lumOff val="40000"/>
                  </a:schemeClr>
                </a:solidFill>
              </a:rPr>
              <a:t> Tata Motors has emerged as a key player and is currently the market leader in the Indian EV market, particularly in the four-wheeler segment.</a:t>
            </a:r>
          </a:p>
          <a:p>
            <a:pPr marL="285750" indent="-285750" algn="just">
              <a:buFont typeface="Wingdings" panose="05000000000000000000" pitchFamily="2" charset="2"/>
              <a:buChar char="q"/>
            </a:pPr>
            <a:endParaRPr lang="en-GB" dirty="0">
              <a:solidFill>
                <a:schemeClr val="accent1">
                  <a:lumMod val="60000"/>
                  <a:lumOff val="40000"/>
                </a:schemeClr>
              </a:solidFill>
            </a:endParaRPr>
          </a:p>
          <a:p>
            <a:pPr marL="285750" indent="-285750" algn="just">
              <a:buFont typeface="Wingdings" panose="05000000000000000000" pitchFamily="2" charset="2"/>
              <a:buChar char="q"/>
            </a:pPr>
            <a:r>
              <a:rPr lang="en-GB" dirty="0">
                <a:solidFill>
                  <a:schemeClr val="accent1">
                    <a:lumMod val="60000"/>
                    <a:lumOff val="40000"/>
                  </a:schemeClr>
                </a:solidFill>
              </a:rPr>
              <a:t> Mahindra &amp; Mahindra, also made early strides with the e2o, an updated version of the Reva. </a:t>
            </a:r>
          </a:p>
          <a:p>
            <a:pPr marL="285750" indent="-285750" algn="just">
              <a:buFont typeface="Wingdings" panose="05000000000000000000" pitchFamily="2" charset="2"/>
              <a:buChar char="q"/>
            </a:pPr>
            <a:endParaRPr lang="en-IN" dirty="0">
              <a:solidFill>
                <a:schemeClr val="accent1">
                  <a:lumMod val="60000"/>
                  <a:lumOff val="40000"/>
                </a:schemeClr>
              </a:solidFill>
            </a:endParaRPr>
          </a:p>
          <a:p>
            <a:pPr marL="285750" indent="-285750" algn="just">
              <a:buFont typeface="Wingdings" panose="05000000000000000000" pitchFamily="2" charset="2"/>
              <a:buChar char="q"/>
            </a:pPr>
            <a:r>
              <a:rPr lang="en-GB" dirty="0">
                <a:solidFill>
                  <a:schemeClr val="accent1">
                    <a:lumMod val="60000"/>
                    <a:lumOff val="40000"/>
                  </a:schemeClr>
                </a:solidFill>
              </a:rPr>
              <a:t> Ola Electric has quickly become a dominant player in the two-wheeler segment with the launch of its electric scooters, Ola S1 and S1 Pro, in 2021, focusing on affordable electric mobility. </a:t>
            </a:r>
          </a:p>
          <a:p>
            <a:pPr marL="285750" indent="-285750" algn="just">
              <a:buFont typeface="Wingdings" panose="05000000000000000000" pitchFamily="2" charset="2"/>
              <a:buChar char="q"/>
            </a:pPr>
            <a:endParaRPr lang="en-GB" dirty="0">
              <a:solidFill>
                <a:schemeClr val="accent1">
                  <a:lumMod val="60000"/>
                  <a:lumOff val="40000"/>
                </a:schemeClr>
              </a:solidFill>
            </a:endParaRPr>
          </a:p>
          <a:p>
            <a:pPr marL="285750" indent="-285750" algn="just">
              <a:buFont typeface="Wingdings" panose="05000000000000000000" pitchFamily="2" charset="2"/>
              <a:buChar char="q"/>
            </a:pPr>
            <a:r>
              <a:rPr lang="en-GB" dirty="0">
                <a:solidFill>
                  <a:schemeClr val="accent1">
                    <a:lumMod val="60000"/>
                    <a:lumOff val="40000"/>
                  </a:schemeClr>
                </a:solidFill>
              </a:rPr>
              <a:t> Karnataka became one of the first states to actively promote electric vehicles by introducing the Karnataka Electric Vehicle and Energy Storage Policy in 2017.</a:t>
            </a:r>
          </a:p>
          <a:p>
            <a:pPr marL="285750" indent="-285750" algn="just">
              <a:buFont typeface="Wingdings" panose="05000000000000000000" pitchFamily="2" charset="2"/>
              <a:buChar char="q"/>
            </a:pPr>
            <a:endParaRPr lang="en-GB" dirty="0">
              <a:solidFill>
                <a:schemeClr val="accent1">
                  <a:lumMod val="60000"/>
                  <a:lumOff val="40000"/>
                </a:schemeClr>
              </a:solidFill>
            </a:endParaRPr>
          </a:p>
          <a:p>
            <a:pPr marL="285750" indent="-285750" algn="just">
              <a:buFont typeface="Wingdings" panose="05000000000000000000" pitchFamily="2" charset="2"/>
              <a:buChar char="q"/>
            </a:pPr>
            <a:r>
              <a:rPr lang="en-GB" dirty="0">
                <a:solidFill>
                  <a:schemeClr val="accent1">
                    <a:lumMod val="60000"/>
                    <a:lumOff val="40000"/>
                  </a:schemeClr>
                </a:solidFill>
              </a:rPr>
              <a:t> Delhi has also been a pioneer in promoting EV adoption. The Delhi Electric Vehicle Policy, launched in 2020, aims to set up extensive charging infrastructure and targets a significant increase in EV adoption by 2024.</a:t>
            </a:r>
          </a:p>
          <a:p>
            <a:endParaRPr lang="en-IN" dirty="0">
              <a:solidFill>
                <a:schemeClr val="accent1">
                  <a:lumMod val="60000"/>
                  <a:lumOff val="40000"/>
                </a:schemeClr>
              </a:solidFill>
            </a:endParaRPr>
          </a:p>
        </p:txBody>
      </p:sp>
      <p:sp>
        <p:nvSpPr>
          <p:cNvPr id="3" name="Arrow: Pentagon 2">
            <a:extLst>
              <a:ext uri="{FF2B5EF4-FFF2-40B4-BE49-F238E27FC236}">
                <a16:creationId xmlns:a16="http://schemas.microsoft.com/office/drawing/2014/main" id="{968BAF0D-EDC2-433C-9A3D-178BF40E73A2}"/>
              </a:ext>
            </a:extLst>
          </p:cNvPr>
          <p:cNvSpPr/>
          <p:nvPr/>
        </p:nvSpPr>
        <p:spPr>
          <a:xfrm>
            <a:off x="0" y="535997"/>
            <a:ext cx="3966210" cy="647938"/>
          </a:xfrm>
          <a:prstGeom prst="homePlat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Aparajita" panose="02020603050405020304" pitchFamily="18" charset="0"/>
                <a:cs typeface="Aparajita" panose="02020603050405020304" pitchFamily="18" charset="0"/>
              </a:rPr>
              <a:t>BACKGROUND</a:t>
            </a:r>
          </a:p>
        </p:txBody>
      </p:sp>
    </p:spTree>
    <p:extLst>
      <p:ext uri="{BB962C8B-B14F-4D97-AF65-F5344CB8AC3E}">
        <p14:creationId xmlns:p14="http://schemas.microsoft.com/office/powerpoint/2010/main" val="363674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Arrow: Pentagon 2">
            <a:extLst>
              <a:ext uri="{FF2B5EF4-FFF2-40B4-BE49-F238E27FC236}">
                <a16:creationId xmlns:a16="http://schemas.microsoft.com/office/drawing/2014/main" id="{FF656F3F-2192-4533-B1A9-63D373F1B88D}"/>
              </a:ext>
            </a:extLst>
          </p:cNvPr>
          <p:cNvSpPr/>
          <p:nvPr/>
        </p:nvSpPr>
        <p:spPr>
          <a:xfrm>
            <a:off x="-91440" y="792391"/>
            <a:ext cx="4903470" cy="647938"/>
          </a:xfrm>
          <a:prstGeom prst="homePlat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atin typeface="Aparajita" panose="02020603050405020304" pitchFamily="18" charset="0"/>
                <a:cs typeface="Aparajita" panose="02020603050405020304" pitchFamily="18" charset="0"/>
              </a:rPr>
              <a:t>PROBLEM STATEMENT</a:t>
            </a:r>
          </a:p>
        </p:txBody>
      </p:sp>
      <p:sp>
        <p:nvSpPr>
          <p:cNvPr id="2" name="TextBox 1">
            <a:extLst>
              <a:ext uri="{FF2B5EF4-FFF2-40B4-BE49-F238E27FC236}">
                <a16:creationId xmlns:a16="http://schemas.microsoft.com/office/drawing/2014/main" id="{007871F0-9F34-4C41-9415-54F4912E1767}"/>
              </a:ext>
            </a:extLst>
          </p:cNvPr>
          <p:cNvSpPr txBox="1"/>
          <p:nvPr/>
        </p:nvSpPr>
        <p:spPr>
          <a:xfrm>
            <a:off x="1387733" y="2449007"/>
            <a:ext cx="9197789" cy="3908762"/>
          </a:xfrm>
          <a:prstGeom prst="rect">
            <a:avLst/>
          </a:prstGeom>
          <a:noFill/>
          <a:ln>
            <a:noFill/>
          </a:ln>
        </p:spPr>
        <p:txBody>
          <a:bodyPr wrap="square" rtlCol="0">
            <a:spAutoFit/>
          </a:bodyPr>
          <a:lstStyle/>
          <a:p>
            <a:pPr algn="just"/>
            <a:r>
              <a:rPr lang="en-GB" sz="2800" dirty="0">
                <a:solidFill>
                  <a:schemeClr val="bg1"/>
                </a:solidFill>
                <a:latin typeface="Aparajita" panose="02020603050405020304" pitchFamily="18" charset="0"/>
                <a:cs typeface="Aparajita" panose="02020603050405020304" pitchFamily="18" charset="0"/>
              </a:rPr>
              <a:t>AtliQ Motors, a leading automotive giant from the USA, has specialized in electric vehicles (EV) and successfully increased its market share to 25% in the electric and hybrid vehicle segment across North America over the last five years. As part of their strategic expansion plans, AtliQ Motors aims to launch their bestselling models in India, a market where they currently hold less than a 2% share. Bruce Haryali, the Chief of AtliQ Motors India, has commissioned a comprehensive market study of the existing EV/Hybrid market in India to guide the company’s strategy.</a:t>
            </a:r>
          </a:p>
          <a:p>
            <a:pPr algn="just"/>
            <a:endParaRPr lang="en-GB" sz="2400" dirty="0">
              <a:solidFill>
                <a:schemeClr val="bg1"/>
              </a:solidFill>
              <a:latin typeface="Aparajita" panose="02020603050405020304" pitchFamily="18" charset="0"/>
              <a:cs typeface="Aparajita" panose="02020603050405020304" pitchFamily="18" charset="0"/>
            </a:endParaRPr>
          </a:p>
        </p:txBody>
      </p:sp>
      <p:sp>
        <p:nvSpPr>
          <p:cNvPr id="4" name="TextBox 3">
            <a:extLst>
              <a:ext uri="{FF2B5EF4-FFF2-40B4-BE49-F238E27FC236}">
                <a16:creationId xmlns:a16="http://schemas.microsoft.com/office/drawing/2014/main" id="{F2FE9C3D-1CA2-4ADD-A89B-82856EBAF02A}"/>
              </a:ext>
            </a:extLst>
          </p:cNvPr>
          <p:cNvSpPr txBox="1"/>
          <p:nvPr/>
        </p:nvSpPr>
        <p:spPr>
          <a:xfrm>
            <a:off x="1024139" y="1920239"/>
            <a:ext cx="9916309" cy="4437530"/>
          </a:xfrm>
          <a:prstGeom prst="rect">
            <a:avLst/>
          </a:prstGeom>
          <a:noFill/>
          <a:ln>
            <a:solidFill>
              <a:schemeClr val="accent1">
                <a:lumMod val="60000"/>
                <a:lumOff val="40000"/>
              </a:schemeClr>
            </a:solidFill>
          </a:ln>
        </p:spPr>
        <p:txBody>
          <a:bodyPr wrap="square" rtlCol="0">
            <a:spAutoFit/>
          </a:bodyPr>
          <a:lstStyle/>
          <a:p>
            <a:endParaRPr lang="en-IN" dirty="0">
              <a:solidFill>
                <a:schemeClr val="accent1">
                  <a:lumMod val="60000"/>
                  <a:lumOff val="40000"/>
                </a:schemeClr>
              </a:solidFill>
            </a:endParaRPr>
          </a:p>
        </p:txBody>
      </p:sp>
      <p:sp>
        <p:nvSpPr>
          <p:cNvPr id="6" name="Rectangle 5">
            <a:extLst>
              <a:ext uri="{FF2B5EF4-FFF2-40B4-BE49-F238E27FC236}">
                <a16:creationId xmlns:a16="http://schemas.microsoft.com/office/drawing/2014/main" id="{BF8028AF-4774-44F8-B106-0A1A10EF4E6B}"/>
              </a:ext>
            </a:extLst>
          </p:cNvPr>
          <p:cNvSpPr/>
          <p:nvPr/>
        </p:nvSpPr>
        <p:spPr>
          <a:xfrm>
            <a:off x="10824140" y="4761291"/>
            <a:ext cx="236220" cy="15964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198D0405-E4FF-4B2C-8011-4E5996B52409}"/>
              </a:ext>
            </a:extLst>
          </p:cNvPr>
          <p:cNvPicPr>
            <a:picLocks noChangeAspect="1"/>
          </p:cNvPicPr>
          <p:nvPr/>
        </p:nvPicPr>
        <p:blipFill>
          <a:blip r:embed="rId3"/>
          <a:stretch>
            <a:fillRect/>
          </a:stretch>
        </p:blipFill>
        <p:spPr>
          <a:xfrm>
            <a:off x="899160" y="1920239"/>
            <a:ext cx="249958" cy="1609483"/>
          </a:xfrm>
          <a:prstGeom prst="rect">
            <a:avLst/>
          </a:prstGeom>
        </p:spPr>
      </p:pic>
    </p:spTree>
    <p:extLst>
      <p:ext uri="{BB962C8B-B14F-4D97-AF65-F5344CB8AC3E}">
        <p14:creationId xmlns:p14="http://schemas.microsoft.com/office/powerpoint/2010/main" val="30447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0C6A993D-EF9D-4878-AF20-4E314A02F8A0}"/>
              </a:ext>
            </a:extLst>
          </p:cNvPr>
          <p:cNvSpPr txBox="1"/>
          <p:nvPr/>
        </p:nvSpPr>
        <p:spPr>
          <a:xfrm>
            <a:off x="2985247" y="2974489"/>
            <a:ext cx="6217920" cy="923330"/>
          </a:xfrm>
          <a:prstGeom prst="rect">
            <a:avLst/>
          </a:prstGeom>
          <a:noFill/>
        </p:spPr>
        <p:txBody>
          <a:bodyPr wrap="square" rtlCol="0">
            <a:spAutoFit/>
          </a:bodyPr>
          <a:lstStyle/>
          <a:p>
            <a:r>
              <a:rPr lang="en-IN" sz="5400" b="1" dirty="0">
                <a:solidFill>
                  <a:schemeClr val="bg1"/>
                </a:solidFill>
                <a:latin typeface="Aparajita" panose="02020603050405020304" pitchFamily="18" charset="0"/>
                <a:cs typeface="Aparajita" panose="02020603050405020304" pitchFamily="18" charset="0"/>
              </a:rPr>
              <a:t>PRIMARY QUESTIONS</a:t>
            </a:r>
          </a:p>
        </p:txBody>
      </p:sp>
    </p:spTree>
    <p:extLst>
      <p:ext uri="{BB962C8B-B14F-4D97-AF65-F5344CB8AC3E}">
        <p14:creationId xmlns:p14="http://schemas.microsoft.com/office/powerpoint/2010/main" val="425435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DE9D3D6-1DD2-4F71-8ED4-134EA96A97B6}"/>
              </a:ext>
            </a:extLst>
          </p:cNvPr>
          <p:cNvSpPr txBox="1"/>
          <p:nvPr/>
        </p:nvSpPr>
        <p:spPr>
          <a:xfrm>
            <a:off x="322729" y="236668"/>
            <a:ext cx="10736132" cy="830997"/>
          </a:xfrm>
          <a:prstGeom prst="rect">
            <a:avLst/>
          </a:prstGeom>
          <a:noFill/>
        </p:spPr>
        <p:txBody>
          <a:bodyPr wrap="square" rtlCol="0">
            <a:spAutoFit/>
          </a:bodyPr>
          <a:lstStyle/>
          <a:p>
            <a:pPr marL="457200" indent="-457200">
              <a:buAutoNum type="arabicPeriod"/>
            </a:pPr>
            <a:r>
              <a:rPr lang="en-IN" sz="2400" b="1" dirty="0">
                <a:solidFill>
                  <a:schemeClr val="bg1"/>
                </a:solidFill>
              </a:rPr>
              <a:t>List the Top 3 and Bottom 3 makers for the fiscal year 2023 and 2024 in terms </a:t>
            </a:r>
          </a:p>
          <a:p>
            <a:r>
              <a:rPr lang="en-IN" sz="2400" b="1" dirty="0">
                <a:solidFill>
                  <a:schemeClr val="bg1"/>
                </a:solidFill>
              </a:rPr>
              <a:t>       of the number of 2-Wheelers sold?</a:t>
            </a:r>
          </a:p>
        </p:txBody>
      </p:sp>
      <p:pic>
        <p:nvPicPr>
          <p:cNvPr id="6" name="Picture 5">
            <a:extLst>
              <a:ext uri="{FF2B5EF4-FFF2-40B4-BE49-F238E27FC236}">
                <a16:creationId xmlns:a16="http://schemas.microsoft.com/office/drawing/2014/main" id="{23C9EEDC-FB1B-4986-A617-0E79A7EAA756}"/>
              </a:ext>
            </a:extLst>
          </p:cNvPr>
          <p:cNvPicPr>
            <a:picLocks noChangeAspect="1"/>
          </p:cNvPicPr>
          <p:nvPr/>
        </p:nvPicPr>
        <p:blipFill>
          <a:blip r:embed="rId3"/>
          <a:stretch>
            <a:fillRect/>
          </a:stretch>
        </p:blipFill>
        <p:spPr>
          <a:xfrm>
            <a:off x="154196" y="2000847"/>
            <a:ext cx="6539951" cy="3923971"/>
          </a:xfrm>
          <a:prstGeom prst="rect">
            <a:avLst/>
          </a:prstGeom>
        </p:spPr>
      </p:pic>
      <p:pic>
        <p:nvPicPr>
          <p:cNvPr id="9" name="Picture 8">
            <a:extLst>
              <a:ext uri="{FF2B5EF4-FFF2-40B4-BE49-F238E27FC236}">
                <a16:creationId xmlns:a16="http://schemas.microsoft.com/office/drawing/2014/main" id="{4831A998-D2F0-488E-ADD1-5DD532C3FC37}"/>
              </a:ext>
            </a:extLst>
          </p:cNvPr>
          <p:cNvPicPr>
            <a:picLocks noChangeAspect="1"/>
          </p:cNvPicPr>
          <p:nvPr/>
        </p:nvPicPr>
        <p:blipFill>
          <a:blip r:embed="rId4"/>
          <a:stretch>
            <a:fillRect/>
          </a:stretch>
        </p:blipFill>
        <p:spPr>
          <a:xfrm>
            <a:off x="5690795" y="2116612"/>
            <a:ext cx="6347009" cy="3808206"/>
          </a:xfrm>
          <a:prstGeom prst="rect">
            <a:avLst/>
          </a:prstGeom>
        </p:spPr>
      </p:pic>
    </p:spTree>
    <p:extLst>
      <p:ext uri="{BB962C8B-B14F-4D97-AF65-F5344CB8AC3E}">
        <p14:creationId xmlns:p14="http://schemas.microsoft.com/office/powerpoint/2010/main" val="1639462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58"/>
            <a:ext cx="12192000" cy="6858000"/>
          </a:xfrm>
          <a:prstGeom prst="rect">
            <a:avLst/>
          </a:prstGeom>
        </p:spPr>
      </p:pic>
      <p:sp>
        <p:nvSpPr>
          <p:cNvPr id="2" name="TextBox 1">
            <a:extLst>
              <a:ext uri="{FF2B5EF4-FFF2-40B4-BE49-F238E27FC236}">
                <a16:creationId xmlns:a16="http://schemas.microsoft.com/office/drawing/2014/main" id="{FDE9D3D6-1DD2-4F71-8ED4-134EA96A97B6}"/>
              </a:ext>
            </a:extLst>
          </p:cNvPr>
          <p:cNvSpPr txBox="1"/>
          <p:nvPr/>
        </p:nvSpPr>
        <p:spPr>
          <a:xfrm>
            <a:off x="322729" y="236668"/>
            <a:ext cx="10736132" cy="830997"/>
          </a:xfrm>
          <a:prstGeom prst="rect">
            <a:avLst/>
          </a:prstGeom>
          <a:noFill/>
        </p:spPr>
        <p:txBody>
          <a:bodyPr wrap="square" rtlCol="0">
            <a:spAutoFit/>
          </a:bodyPr>
          <a:lstStyle/>
          <a:p>
            <a:r>
              <a:rPr lang="en-IN" sz="2400" b="1" dirty="0">
                <a:solidFill>
                  <a:schemeClr val="bg1"/>
                </a:solidFill>
              </a:rPr>
              <a:t>2. Identify the Top 5 States with the highest Penetration Rate in 2-Wheelers and </a:t>
            </a:r>
          </a:p>
          <a:p>
            <a:r>
              <a:rPr lang="en-IN" sz="2400" b="1" dirty="0">
                <a:solidFill>
                  <a:schemeClr val="bg1"/>
                </a:solidFill>
              </a:rPr>
              <a:t>     4-Wheelers electric vehicles Sales in FY 2024?</a:t>
            </a:r>
          </a:p>
        </p:txBody>
      </p:sp>
      <p:pic>
        <p:nvPicPr>
          <p:cNvPr id="4" name="Picture 3">
            <a:extLst>
              <a:ext uri="{FF2B5EF4-FFF2-40B4-BE49-F238E27FC236}">
                <a16:creationId xmlns:a16="http://schemas.microsoft.com/office/drawing/2014/main" id="{512587DE-9CF3-479F-B4C6-0D1842DE71EE}"/>
              </a:ext>
            </a:extLst>
          </p:cNvPr>
          <p:cNvPicPr>
            <a:picLocks noChangeAspect="1"/>
          </p:cNvPicPr>
          <p:nvPr/>
        </p:nvPicPr>
        <p:blipFill>
          <a:blip r:embed="rId3"/>
          <a:stretch>
            <a:fillRect/>
          </a:stretch>
        </p:blipFill>
        <p:spPr>
          <a:xfrm>
            <a:off x="322728" y="1809854"/>
            <a:ext cx="5659966" cy="3395980"/>
          </a:xfrm>
          <a:prstGeom prst="rect">
            <a:avLst/>
          </a:prstGeom>
        </p:spPr>
      </p:pic>
      <p:pic>
        <p:nvPicPr>
          <p:cNvPr id="6" name="Picture 5">
            <a:extLst>
              <a:ext uri="{FF2B5EF4-FFF2-40B4-BE49-F238E27FC236}">
                <a16:creationId xmlns:a16="http://schemas.microsoft.com/office/drawing/2014/main" id="{FEA1D89C-4486-4D61-8AFE-1A520AEFCBED}"/>
              </a:ext>
            </a:extLst>
          </p:cNvPr>
          <p:cNvPicPr>
            <a:picLocks noChangeAspect="1"/>
          </p:cNvPicPr>
          <p:nvPr/>
        </p:nvPicPr>
        <p:blipFill>
          <a:blip r:embed="rId4"/>
          <a:stretch>
            <a:fillRect/>
          </a:stretch>
        </p:blipFill>
        <p:spPr>
          <a:xfrm>
            <a:off x="5982694" y="1809855"/>
            <a:ext cx="5798372" cy="3479024"/>
          </a:xfrm>
          <a:prstGeom prst="rect">
            <a:avLst/>
          </a:prstGeom>
        </p:spPr>
      </p:pic>
      <p:sp>
        <p:nvSpPr>
          <p:cNvPr id="3" name="TextBox 2">
            <a:extLst>
              <a:ext uri="{FF2B5EF4-FFF2-40B4-BE49-F238E27FC236}">
                <a16:creationId xmlns:a16="http://schemas.microsoft.com/office/drawing/2014/main" id="{891F512B-4F9C-46BE-BD48-43A91578451F}"/>
              </a:ext>
            </a:extLst>
          </p:cNvPr>
          <p:cNvSpPr txBox="1"/>
          <p:nvPr/>
        </p:nvSpPr>
        <p:spPr>
          <a:xfrm>
            <a:off x="1807285" y="5561704"/>
            <a:ext cx="8347934" cy="830997"/>
          </a:xfrm>
          <a:prstGeom prst="rect">
            <a:avLst/>
          </a:prstGeom>
          <a:noFill/>
          <a:ln>
            <a:solidFill>
              <a:srgbClr val="FFFF00"/>
            </a:solidFill>
          </a:ln>
        </p:spPr>
        <p:txBody>
          <a:bodyPr wrap="square" rtlCol="0">
            <a:spAutoFit/>
          </a:bodyPr>
          <a:lstStyle/>
          <a:p>
            <a:pPr algn="just"/>
            <a:r>
              <a:rPr lang="en-IN" sz="2400" dirty="0">
                <a:solidFill>
                  <a:srgbClr val="92D050"/>
                </a:solidFill>
                <a:latin typeface="Aparajita" panose="02020603050405020304" pitchFamily="18" charset="0"/>
                <a:cs typeface="Aparajita" panose="02020603050405020304" pitchFamily="18" charset="0"/>
              </a:rPr>
              <a:t>These insights reveal the regional differences in EV adoption, with Goa and Kerala consistently showing strong penetration rates across both vehicle segments.</a:t>
            </a:r>
            <a:endParaRPr lang="en-IN" dirty="0"/>
          </a:p>
        </p:txBody>
      </p:sp>
    </p:spTree>
    <p:extLst>
      <p:ext uri="{BB962C8B-B14F-4D97-AF65-F5344CB8AC3E}">
        <p14:creationId xmlns:p14="http://schemas.microsoft.com/office/powerpoint/2010/main" val="1092006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DE9D3D6-1DD2-4F71-8ED4-134EA96A97B6}"/>
              </a:ext>
            </a:extLst>
          </p:cNvPr>
          <p:cNvSpPr txBox="1"/>
          <p:nvPr/>
        </p:nvSpPr>
        <p:spPr>
          <a:xfrm>
            <a:off x="322729" y="236668"/>
            <a:ext cx="10736132" cy="830997"/>
          </a:xfrm>
          <a:prstGeom prst="rect">
            <a:avLst/>
          </a:prstGeom>
          <a:noFill/>
        </p:spPr>
        <p:txBody>
          <a:bodyPr wrap="square" rtlCol="0">
            <a:spAutoFit/>
          </a:bodyPr>
          <a:lstStyle/>
          <a:p>
            <a:r>
              <a:rPr lang="en-IN" sz="2400" b="1" dirty="0">
                <a:solidFill>
                  <a:schemeClr val="bg1"/>
                </a:solidFill>
              </a:rPr>
              <a:t>3. List the States with negative penetration rate (decline) in EV-sales from 2022</a:t>
            </a:r>
          </a:p>
          <a:p>
            <a:r>
              <a:rPr lang="en-IN" sz="2400" b="1" dirty="0">
                <a:solidFill>
                  <a:schemeClr val="bg1"/>
                </a:solidFill>
              </a:rPr>
              <a:t>     to 2024 ?</a:t>
            </a:r>
          </a:p>
        </p:txBody>
      </p:sp>
      <p:pic>
        <p:nvPicPr>
          <p:cNvPr id="4" name="Picture 3">
            <a:extLst>
              <a:ext uri="{FF2B5EF4-FFF2-40B4-BE49-F238E27FC236}">
                <a16:creationId xmlns:a16="http://schemas.microsoft.com/office/drawing/2014/main" id="{1E37593D-8CE7-4B81-AB34-242990706390}"/>
              </a:ext>
            </a:extLst>
          </p:cNvPr>
          <p:cNvPicPr>
            <a:picLocks noChangeAspect="1"/>
          </p:cNvPicPr>
          <p:nvPr/>
        </p:nvPicPr>
        <p:blipFill rotWithShape="1">
          <a:blip r:embed="rId3"/>
          <a:srcRect l="3235"/>
          <a:stretch/>
        </p:blipFill>
        <p:spPr>
          <a:xfrm>
            <a:off x="684903" y="573558"/>
            <a:ext cx="10940527" cy="5431185"/>
          </a:xfrm>
          <a:prstGeom prst="rect">
            <a:avLst/>
          </a:prstGeom>
        </p:spPr>
      </p:pic>
    </p:spTree>
    <p:extLst>
      <p:ext uri="{BB962C8B-B14F-4D97-AF65-F5344CB8AC3E}">
        <p14:creationId xmlns:p14="http://schemas.microsoft.com/office/powerpoint/2010/main" val="642621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64449-23C8-46BC-9FB7-3B2800FD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DE9D3D6-1DD2-4F71-8ED4-134EA96A97B6}"/>
              </a:ext>
            </a:extLst>
          </p:cNvPr>
          <p:cNvSpPr txBox="1"/>
          <p:nvPr/>
        </p:nvSpPr>
        <p:spPr>
          <a:xfrm>
            <a:off x="322729" y="236668"/>
            <a:ext cx="10736132" cy="830997"/>
          </a:xfrm>
          <a:prstGeom prst="rect">
            <a:avLst/>
          </a:prstGeom>
          <a:noFill/>
        </p:spPr>
        <p:txBody>
          <a:bodyPr wrap="square" rtlCol="0">
            <a:spAutoFit/>
          </a:bodyPr>
          <a:lstStyle/>
          <a:p>
            <a:r>
              <a:rPr lang="en-IN" sz="2400" b="1" dirty="0">
                <a:solidFill>
                  <a:schemeClr val="bg1"/>
                </a:solidFill>
              </a:rPr>
              <a:t>4. What are the Quarterly trends based on the sales volume for the Top 5 </a:t>
            </a:r>
          </a:p>
          <a:p>
            <a:r>
              <a:rPr lang="en-IN" sz="2400" b="1" dirty="0">
                <a:solidFill>
                  <a:schemeClr val="bg1"/>
                </a:solidFill>
              </a:rPr>
              <a:t>     EV-makers (4-Wheelers) from 2022 to 2024?</a:t>
            </a:r>
          </a:p>
        </p:txBody>
      </p:sp>
      <p:pic>
        <p:nvPicPr>
          <p:cNvPr id="4" name="Picture 3">
            <a:extLst>
              <a:ext uri="{FF2B5EF4-FFF2-40B4-BE49-F238E27FC236}">
                <a16:creationId xmlns:a16="http://schemas.microsoft.com/office/drawing/2014/main" id="{6D7417DC-6878-4F80-9833-DCD38F7B5ED6}"/>
              </a:ext>
            </a:extLst>
          </p:cNvPr>
          <p:cNvPicPr>
            <a:picLocks noChangeAspect="1"/>
          </p:cNvPicPr>
          <p:nvPr/>
        </p:nvPicPr>
        <p:blipFill>
          <a:blip r:embed="rId3"/>
          <a:stretch>
            <a:fillRect/>
          </a:stretch>
        </p:blipFill>
        <p:spPr>
          <a:xfrm>
            <a:off x="1601005" y="819912"/>
            <a:ext cx="9484719" cy="5570132"/>
          </a:xfrm>
          <a:prstGeom prst="rect">
            <a:avLst/>
          </a:prstGeom>
        </p:spPr>
      </p:pic>
    </p:spTree>
    <p:extLst>
      <p:ext uri="{BB962C8B-B14F-4D97-AF65-F5344CB8AC3E}">
        <p14:creationId xmlns:p14="http://schemas.microsoft.com/office/powerpoint/2010/main" val="19142077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1793</TotalTime>
  <Words>1720</Words>
  <Application>Microsoft Office PowerPoint</Application>
  <PresentationFormat>Widescreen</PresentationFormat>
  <Paragraphs>200</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Aparajita</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 Kapoor</dc:creator>
  <cp:lastModifiedBy>Amit Kapoor</cp:lastModifiedBy>
  <cp:revision>72</cp:revision>
  <dcterms:created xsi:type="dcterms:W3CDTF">2024-09-01T12:52:50Z</dcterms:created>
  <dcterms:modified xsi:type="dcterms:W3CDTF">2024-09-03T23:39:32Z</dcterms:modified>
</cp:coreProperties>
</file>